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8" r:id="rId2"/>
    <p:sldId id="382" r:id="rId3"/>
    <p:sldId id="449" r:id="rId4"/>
    <p:sldId id="450" r:id="rId5"/>
    <p:sldId id="446" r:id="rId6"/>
    <p:sldId id="452" r:id="rId7"/>
    <p:sldId id="354" r:id="rId8"/>
    <p:sldId id="361" r:id="rId9"/>
    <p:sldId id="349" r:id="rId10"/>
    <p:sldId id="351" r:id="rId11"/>
    <p:sldId id="359" r:id="rId12"/>
    <p:sldId id="362" r:id="rId13"/>
    <p:sldId id="352" r:id="rId14"/>
    <p:sldId id="363" r:id="rId15"/>
    <p:sldId id="453" r:id="rId16"/>
    <p:sldId id="356" r:id="rId17"/>
    <p:sldId id="357" r:id="rId18"/>
    <p:sldId id="385" r:id="rId19"/>
    <p:sldId id="454" r:id="rId20"/>
    <p:sldId id="455" r:id="rId21"/>
    <p:sldId id="365" r:id="rId22"/>
    <p:sldId id="366" r:id="rId23"/>
    <p:sldId id="369" r:id="rId24"/>
    <p:sldId id="367" r:id="rId25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9"/>
    <a:srgbClr val="FFFF11"/>
    <a:srgbClr val="0099FF"/>
    <a:srgbClr val="66CCFF"/>
    <a:srgbClr val="FF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27" autoAdjust="0"/>
    <p:restoredTop sz="94660"/>
  </p:normalViewPr>
  <p:slideViewPr>
    <p:cSldViewPr>
      <p:cViewPr varScale="1">
        <p:scale>
          <a:sx n="105" d="100"/>
          <a:sy n="105" d="100"/>
        </p:scale>
        <p:origin x="6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7" Type="http://schemas.openxmlformats.org/officeDocument/2006/relationships/image" Target="../media/image101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image" Target="../media/image102.wmf"/><Relationship Id="rId7" Type="http://schemas.openxmlformats.org/officeDocument/2006/relationships/image" Target="../media/image112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4" Type="http://schemas.openxmlformats.org/officeDocument/2006/relationships/image" Target="../media/image10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13" Type="http://schemas.openxmlformats.org/officeDocument/2006/relationships/image" Target="../media/image128.wmf"/><Relationship Id="rId3" Type="http://schemas.openxmlformats.org/officeDocument/2006/relationships/image" Target="../media/image118.wmf"/><Relationship Id="rId7" Type="http://schemas.openxmlformats.org/officeDocument/2006/relationships/image" Target="../media/image122.wmf"/><Relationship Id="rId12" Type="http://schemas.openxmlformats.org/officeDocument/2006/relationships/image" Target="../media/image127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11" Type="http://schemas.openxmlformats.org/officeDocument/2006/relationships/image" Target="../media/image126.wmf"/><Relationship Id="rId5" Type="http://schemas.openxmlformats.org/officeDocument/2006/relationships/image" Target="../media/image120.wmf"/><Relationship Id="rId15" Type="http://schemas.openxmlformats.org/officeDocument/2006/relationships/image" Target="../media/image130.wmf"/><Relationship Id="rId10" Type="http://schemas.openxmlformats.org/officeDocument/2006/relationships/image" Target="../media/image125.wmf"/><Relationship Id="rId4" Type="http://schemas.openxmlformats.org/officeDocument/2006/relationships/image" Target="../media/image119.wmf"/><Relationship Id="rId9" Type="http://schemas.openxmlformats.org/officeDocument/2006/relationships/image" Target="../media/image124.wmf"/><Relationship Id="rId14" Type="http://schemas.openxmlformats.org/officeDocument/2006/relationships/image" Target="../media/image129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3" Type="http://schemas.openxmlformats.org/officeDocument/2006/relationships/image" Target="../media/image132.wmf"/><Relationship Id="rId7" Type="http://schemas.openxmlformats.org/officeDocument/2006/relationships/image" Target="../media/image136.wmf"/><Relationship Id="rId2" Type="http://schemas.openxmlformats.org/officeDocument/2006/relationships/image" Target="../media/image131.wmf"/><Relationship Id="rId1" Type="http://schemas.openxmlformats.org/officeDocument/2006/relationships/image" Target="../media/image116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Relationship Id="rId9" Type="http://schemas.openxmlformats.org/officeDocument/2006/relationships/image" Target="../media/image138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wmf"/><Relationship Id="rId3" Type="http://schemas.openxmlformats.org/officeDocument/2006/relationships/image" Target="../media/image140.wmf"/><Relationship Id="rId7" Type="http://schemas.openxmlformats.org/officeDocument/2006/relationships/image" Target="../media/image144.wmf"/><Relationship Id="rId2" Type="http://schemas.openxmlformats.org/officeDocument/2006/relationships/image" Target="../media/image139.wmf"/><Relationship Id="rId1" Type="http://schemas.openxmlformats.org/officeDocument/2006/relationships/image" Target="../media/image116.wmf"/><Relationship Id="rId6" Type="http://schemas.openxmlformats.org/officeDocument/2006/relationships/image" Target="../media/image143.wmf"/><Relationship Id="rId11" Type="http://schemas.openxmlformats.org/officeDocument/2006/relationships/image" Target="../media/image148.wmf"/><Relationship Id="rId5" Type="http://schemas.openxmlformats.org/officeDocument/2006/relationships/image" Target="../media/image142.wmf"/><Relationship Id="rId10" Type="http://schemas.openxmlformats.org/officeDocument/2006/relationships/image" Target="../media/image147.wmf"/><Relationship Id="rId4" Type="http://schemas.openxmlformats.org/officeDocument/2006/relationships/image" Target="../media/image141.wmf"/><Relationship Id="rId9" Type="http://schemas.openxmlformats.org/officeDocument/2006/relationships/image" Target="../media/image14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wmf"/><Relationship Id="rId7" Type="http://schemas.openxmlformats.org/officeDocument/2006/relationships/image" Target="../media/image154.wmf"/><Relationship Id="rId2" Type="http://schemas.openxmlformats.org/officeDocument/2006/relationships/image" Target="../media/image149.wmf"/><Relationship Id="rId1" Type="http://schemas.openxmlformats.org/officeDocument/2006/relationships/image" Target="../media/image116.wmf"/><Relationship Id="rId6" Type="http://schemas.openxmlformats.org/officeDocument/2006/relationships/image" Target="../media/image153.wmf"/><Relationship Id="rId5" Type="http://schemas.openxmlformats.org/officeDocument/2006/relationships/image" Target="../media/image152.wmf"/><Relationship Id="rId4" Type="http://schemas.openxmlformats.org/officeDocument/2006/relationships/image" Target="../media/image15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60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5" Type="http://schemas.openxmlformats.org/officeDocument/2006/relationships/image" Target="../media/image6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Relationship Id="rId14" Type="http://schemas.openxmlformats.org/officeDocument/2006/relationships/image" Target="../media/image6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74.wmf"/><Relationship Id="rId3" Type="http://schemas.openxmlformats.org/officeDocument/2006/relationships/image" Target="../media/image65.wmf"/><Relationship Id="rId7" Type="http://schemas.openxmlformats.org/officeDocument/2006/relationships/image" Target="../media/image54.wmf"/><Relationship Id="rId12" Type="http://schemas.openxmlformats.org/officeDocument/2006/relationships/image" Target="../media/image73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11" Type="http://schemas.openxmlformats.org/officeDocument/2006/relationships/image" Target="../media/image72.wmf"/><Relationship Id="rId5" Type="http://schemas.openxmlformats.org/officeDocument/2006/relationships/image" Target="../media/image67.wmf"/><Relationship Id="rId10" Type="http://schemas.openxmlformats.org/officeDocument/2006/relationships/image" Target="../media/image71.wmf"/><Relationship Id="rId4" Type="http://schemas.openxmlformats.org/officeDocument/2006/relationships/image" Target="../media/image66.wmf"/><Relationship Id="rId9" Type="http://schemas.openxmlformats.org/officeDocument/2006/relationships/image" Target="../media/image7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59CE9-3389-4FA4-A9AE-A64E92585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58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4FEAF-1C6C-411A-B457-251DACB59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66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844EB-F753-469A-A342-33B5F96E1C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943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342F4-A385-4675-B93B-6AB0727CD5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148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74B35-1002-4C3E-B62A-6723528E51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205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A5696-D3C7-4033-8A3D-DB9A6F828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68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DA5A6-D089-457E-8653-E11B180DCB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45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B948-35CA-44D0-A6B0-EF61F75DB9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71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F5E9A-A1B0-4AA4-982F-3E7BBC346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52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265EA-B671-41F6-B8C1-D42526C372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51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CE4D7-50A9-445D-A339-5666B20F46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70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3ADB2-1947-40D8-9178-D61C58E4D2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4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24C3D-C396-4455-8383-B6C408BABF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06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00B25-060A-46F7-B199-7BC771DCD2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29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39F1F8C-9ACA-4D63-B602-BFDC4D587B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3.wmf"/><Relationship Id="rId26" Type="http://schemas.openxmlformats.org/officeDocument/2006/relationships/image" Target="../media/image47.wmf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9.bin"/><Relationship Id="rId24" Type="http://schemas.openxmlformats.org/officeDocument/2006/relationships/image" Target="../media/image46.wmf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5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1.wmf"/><Relationship Id="rId22" Type="http://schemas.openxmlformats.org/officeDocument/2006/relationships/image" Target="../media/image4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5.wmf"/><Relationship Id="rId26" Type="http://schemas.openxmlformats.org/officeDocument/2006/relationships/image" Target="../media/image59.wmf"/><Relationship Id="rId3" Type="http://schemas.openxmlformats.org/officeDocument/2006/relationships/oleObject" Target="../embeddings/oleObject47.bin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54.bin"/><Relationship Id="rId25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29" Type="http://schemas.openxmlformats.org/officeDocument/2006/relationships/oleObject" Target="../embeddings/oleObject60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1.bin"/><Relationship Id="rId24" Type="http://schemas.openxmlformats.org/officeDocument/2006/relationships/image" Target="../media/image58.wmf"/><Relationship Id="rId32" Type="http://schemas.openxmlformats.org/officeDocument/2006/relationships/image" Target="../media/image62.wmf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23" Type="http://schemas.openxmlformats.org/officeDocument/2006/relationships/oleObject" Target="../embeddings/oleObject57.bin"/><Relationship Id="rId28" Type="http://schemas.openxmlformats.org/officeDocument/2006/relationships/image" Target="../media/image60.wmf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55.bin"/><Relationship Id="rId31" Type="http://schemas.openxmlformats.org/officeDocument/2006/relationships/oleObject" Target="../embeddings/oleObject61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3.wmf"/><Relationship Id="rId22" Type="http://schemas.openxmlformats.org/officeDocument/2006/relationships/image" Target="../media/image57.wmf"/><Relationship Id="rId27" Type="http://schemas.openxmlformats.org/officeDocument/2006/relationships/oleObject" Target="../embeddings/oleObject59.bin"/><Relationship Id="rId30" Type="http://schemas.openxmlformats.org/officeDocument/2006/relationships/image" Target="../media/image6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69.wmf"/><Relationship Id="rId26" Type="http://schemas.openxmlformats.org/officeDocument/2006/relationships/image" Target="../media/image73.wmf"/><Relationship Id="rId3" Type="http://schemas.openxmlformats.org/officeDocument/2006/relationships/oleObject" Target="../embeddings/oleObject62.bin"/><Relationship Id="rId21" Type="http://schemas.openxmlformats.org/officeDocument/2006/relationships/oleObject" Target="../embeddings/oleObject71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69.bin"/><Relationship Id="rId25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20" Type="http://schemas.openxmlformats.org/officeDocument/2006/relationships/image" Target="../media/image7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6.bin"/><Relationship Id="rId24" Type="http://schemas.openxmlformats.org/officeDocument/2006/relationships/image" Target="../media/image72.wmf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23" Type="http://schemas.openxmlformats.org/officeDocument/2006/relationships/oleObject" Target="../embeddings/oleObject72.bin"/><Relationship Id="rId28" Type="http://schemas.openxmlformats.org/officeDocument/2006/relationships/image" Target="../media/image74.wmf"/><Relationship Id="rId10" Type="http://schemas.openxmlformats.org/officeDocument/2006/relationships/image" Target="../media/image66.wmf"/><Relationship Id="rId19" Type="http://schemas.openxmlformats.org/officeDocument/2006/relationships/oleObject" Target="../embeddings/oleObject70.bin"/><Relationship Id="rId4" Type="http://schemas.openxmlformats.org/officeDocument/2006/relationships/image" Target="../media/image63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8.wmf"/><Relationship Id="rId22" Type="http://schemas.openxmlformats.org/officeDocument/2006/relationships/image" Target="../media/image71.wmf"/><Relationship Id="rId27" Type="http://schemas.openxmlformats.org/officeDocument/2006/relationships/oleObject" Target="../embeddings/oleObject7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80.bin"/><Relationship Id="rId18" Type="http://schemas.openxmlformats.org/officeDocument/2006/relationships/image" Target="../media/image82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8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oleObject" Target="../embeddings/oleObject83.bin"/><Relationship Id="rId7" Type="http://schemas.openxmlformats.org/officeDocument/2006/relationships/image" Target="../media/image8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10" Type="http://schemas.openxmlformats.org/officeDocument/2006/relationships/image" Target="../media/image84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28.png"/><Relationship Id="rId7" Type="http://schemas.openxmlformats.org/officeDocument/2006/relationships/image" Target="../media/image47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90.bin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9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oleObject" Target="../embeddings/oleObject96.bin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99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01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10" Type="http://schemas.openxmlformats.org/officeDocument/2006/relationships/image" Target="../media/image98.wmf"/><Relationship Id="rId4" Type="http://schemas.openxmlformats.org/officeDocument/2006/relationships/image" Target="../media/image95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10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image" Target="../media/image106.png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10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3.bin"/><Relationship Id="rId10" Type="http://schemas.openxmlformats.org/officeDocument/2006/relationships/image" Target="../media/image104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10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13" Type="http://schemas.openxmlformats.org/officeDocument/2006/relationships/oleObject" Target="../embeddings/oleObject109.bin"/><Relationship Id="rId18" Type="http://schemas.openxmlformats.org/officeDocument/2006/relationships/image" Target="../media/image113.wmf"/><Relationship Id="rId3" Type="http://schemas.openxmlformats.org/officeDocument/2006/relationships/oleObject" Target="../embeddings/oleObject104.bin"/><Relationship Id="rId21" Type="http://schemas.openxmlformats.org/officeDocument/2006/relationships/image" Target="../media/image55.png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110.wmf"/><Relationship Id="rId17" Type="http://schemas.openxmlformats.org/officeDocument/2006/relationships/oleObject" Target="../embeddings/oleObject111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12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09.w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0.bin"/><Relationship Id="rId10" Type="http://schemas.openxmlformats.org/officeDocument/2006/relationships/image" Target="../media/image103.wmf"/><Relationship Id="rId4" Type="http://schemas.openxmlformats.org/officeDocument/2006/relationships/image" Target="../media/image108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11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15.wmf"/><Relationship Id="rId5" Type="http://schemas.openxmlformats.org/officeDocument/2006/relationships/oleObject" Target="../embeddings/oleObject113.bin"/><Relationship Id="rId4" Type="http://schemas.openxmlformats.org/officeDocument/2006/relationships/image" Target="../media/image11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13" Type="http://schemas.openxmlformats.org/officeDocument/2006/relationships/oleObject" Target="../embeddings/oleObject119.bin"/><Relationship Id="rId18" Type="http://schemas.openxmlformats.org/officeDocument/2006/relationships/image" Target="../media/image123.wmf"/><Relationship Id="rId26" Type="http://schemas.openxmlformats.org/officeDocument/2006/relationships/image" Target="../media/image127.wmf"/><Relationship Id="rId3" Type="http://schemas.openxmlformats.org/officeDocument/2006/relationships/oleObject" Target="../embeddings/oleObject114.bin"/><Relationship Id="rId21" Type="http://schemas.openxmlformats.org/officeDocument/2006/relationships/oleObject" Target="../embeddings/oleObject123.bin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120.wmf"/><Relationship Id="rId17" Type="http://schemas.openxmlformats.org/officeDocument/2006/relationships/oleObject" Target="../embeddings/oleObject121.bin"/><Relationship Id="rId25" Type="http://schemas.openxmlformats.org/officeDocument/2006/relationships/oleObject" Target="../embeddings/oleObject125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22.wmf"/><Relationship Id="rId20" Type="http://schemas.openxmlformats.org/officeDocument/2006/relationships/image" Target="../media/image124.wmf"/><Relationship Id="rId29" Type="http://schemas.openxmlformats.org/officeDocument/2006/relationships/oleObject" Target="../embeddings/oleObject127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17.wmf"/><Relationship Id="rId11" Type="http://schemas.openxmlformats.org/officeDocument/2006/relationships/oleObject" Target="../embeddings/oleObject118.bin"/><Relationship Id="rId24" Type="http://schemas.openxmlformats.org/officeDocument/2006/relationships/image" Target="../media/image126.wmf"/><Relationship Id="rId32" Type="http://schemas.openxmlformats.org/officeDocument/2006/relationships/image" Target="../media/image130.wmf"/><Relationship Id="rId5" Type="http://schemas.openxmlformats.org/officeDocument/2006/relationships/oleObject" Target="../embeddings/oleObject115.bin"/><Relationship Id="rId15" Type="http://schemas.openxmlformats.org/officeDocument/2006/relationships/oleObject" Target="../embeddings/oleObject120.bin"/><Relationship Id="rId23" Type="http://schemas.openxmlformats.org/officeDocument/2006/relationships/oleObject" Target="../embeddings/oleObject124.bin"/><Relationship Id="rId28" Type="http://schemas.openxmlformats.org/officeDocument/2006/relationships/image" Target="../media/image128.wmf"/><Relationship Id="rId10" Type="http://schemas.openxmlformats.org/officeDocument/2006/relationships/image" Target="../media/image119.wmf"/><Relationship Id="rId19" Type="http://schemas.openxmlformats.org/officeDocument/2006/relationships/oleObject" Target="../embeddings/oleObject122.bin"/><Relationship Id="rId31" Type="http://schemas.openxmlformats.org/officeDocument/2006/relationships/oleObject" Target="../embeddings/oleObject128.bin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117.bin"/><Relationship Id="rId14" Type="http://schemas.openxmlformats.org/officeDocument/2006/relationships/image" Target="../media/image121.wmf"/><Relationship Id="rId22" Type="http://schemas.openxmlformats.org/officeDocument/2006/relationships/image" Target="../media/image125.wmf"/><Relationship Id="rId27" Type="http://schemas.openxmlformats.org/officeDocument/2006/relationships/oleObject" Target="../embeddings/oleObject126.bin"/><Relationship Id="rId30" Type="http://schemas.openxmlformats.org/officeDocument/2006/relationships/image" Target="../media/image12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oleObject" Target="../embeddings/oleObject134.bin"/><Relationship Id="rId18" Type="http://schemas.openxmlformats.org/officeDocument/2006/relationships/image" Target="../media/image137.wmf"/><Relationship Id="rId3" Type="http://schemas.openxmlformats.org/officeDocument/2006/relationships/oleObject" Target="../embeddings/oleObject129.bin"/><Relationship Id="rId7" Type="http://schemas.openxmlformats.org/officeDocument/2006/relationships/oleObject" Target="../embeddings/oleObject131.bin"/><Relationship Id="rId12" Type="http://schemas.openxmlformats.org/officeDocument/2006/relationships/image" Target="../media/image134.wmf"/><Relationship Id="rId17" Type="http://schemas.openxmlformats.org/officeDocument/2006/relationships/oleObject" Target="../embeddings/oleObject136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36.wmf"/><Relationship Id="rId20" Type="http://schemas.openxmlformats.org/officeDocument/2006/relationships/image" Target="../media/image138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31.wmf"/><Relationship Id="rId11" Type="http://schemas.openxmlformats.org/officeDocument/2006/relationships/oleObject" Target="../embeddings/oleObject133.bin"/><Relationship Id="rId5" Type="http://schemas.openxmlformats.org/officeDocument/2006/relationships/oleObject" Target="../embeddings/oleObject130.bin"/><Relationship Id="rId15" Type="http://schemas.openxmlformats.org/officeDocument/2006/relationships/oleObject" Target="../embeddings/oleObject135.bin"/><Relationship Id="rId10" Type="http://schemas.openxmlformats.org/officeDocument/2006/relationships/image" Target="../media/image133.wmf"/><Relationship Id="rId19" Type="http://schemas.openxmlformats.org/officeDocument/2006/relationships/oleObject" Target="../embeddings/oleObject137.bin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132.bin"/><Relationship Id="rId14" Type="http://schemas.openxmlformats.org/officeDocument/2006/relationships/image" Target="../media/image13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13" Type="http://schemas.openxmlformats.org/officeDocument/2006/relationships/oleObject" Target="../embeddings/oleObject143.bin"/><Relationship Id="rId18" Type="http://schemas.openxmlformats.org/officeDocument/2006/relationships/image" Target="../media/image145.wmf"/><Relationship Id="rId3" Type="http://schemas.openxmlformats.org/officeDocument/2006/relationships/oleObject" Target="../embeddings/oleObject138.bin"/><Relationship Id="rId21" Type="http://schemas.openxmlformats.org/officeDocument/2006/relationships/oleObject" Target="../embeddings/oleObject147.bin"/><Relationship Id="rId7" Type="http://schemas.openxmlformats.org/officeDocument/2006/relationships/oleObject" Target="../embeddings/oleObject140.bin"/><Relationship Id="rId12" Type="http://schemas.openxmlformats.org/officeDocument/2006/relationships/image" Target="../media/image142.wmf"/><Relationship Id="rId17" Type="http://schemas.openxmlformats.org/officeDocument/2006/relationships/oleObject" Target="../embeddings/oleObject145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4.wmf"/><Relationship Id="rId20" Type="http://schemas.openxmlformats.org/officeDocument/2006/relationships/image" Target="../media/image146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39.wmf"/><Relationship Id="rId11" Type="http://schemas.openxmlformats.org/officeDocument/2006/relationships/oleObject" Target="../embeddings/oleObject142.bin"/><Relationship Id="rId24" Type="http://schemas.openxmlformats.org/officeDocument/2006/relationships/image" Target="../media/image148.wmf"/><Relationship Id="rId5" Type="http://schemas.openxmlformats.org/officeDocument/2006/relationships/oleObject" Target="../embeddings/oleObject139.bin"/><Relationship Id="rId15" Type="http://schemas.openxmlformats.org/officeDocument/2006/relationships/oleObject" Target="../embeddings/oleObject144.bin"/><Relationship Id="rId23" Type="http://schemas.openxmlformats.org/officeDocument/2006/relationships/oleObject" Target="../embeddings/oleObject148.bin"/><Relationship Id="rId10" Type="http://schemas.openxmlformats.org/officeDocument/2006/relationships/image" Target="../media/image141.wmf"/><Relationship Id="rId19" Type="http://schemas.openxmlformats.org/officeDocument/2006/relationships/oleObject" Target="../embeddings/oleObject146.bin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141.bin"/><Relationship Id="rId14" Type="http://schemas.openxmlformats.org/officeDocument/2006/relationships/image" Target="../media/image143.wmf"/><Relationship Id="rId22" Type="http://schemas.openxmlformats.org/officeDocument/2006/relationships/image" Target="../media/image14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13" Type="http://schemas.openxmlformats.org/officeDocument/2006/relationships/oleObject" Target="../embeddings/oleObject154.bin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1.bin"/><Relationship Id="rId12" Type="http://schemas.openxmlformats.org/officeDocument/2006/relationships/image" Target="../media/image152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54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49.wmf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50.bin"/><Relationship Id="rId15" Type="http://schemas.openxmlformats.org/officeDocument/2006/relationships/oleObject" Target="../embeddings/oleObject155.bin"/><Relationship Id="rId10" Type="http://schemas.openxmlformats.org/officeDocument/2006/relationships/image" Target="../media/image151.wmf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152.bin"/><Relationship Id="rId14" Type="http://schemas.openxmlformats.org/officeDocument/2006/relationships/image" Target="../media/image15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34" Type="http://schemas.openxmlformats.org/officeDocument/2006/relationships/image" Target="../media/image21.wmf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6.bin"/><Relationship Id="rId3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29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16.wmf"/><Relationship Id="rId32" Type="http://schemas.openxmlformats.org/officeDocument/2006/relationships/image" Target="../media/image20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28" Type="http://schemas.openxmlformats.org/officeDocument/2006/relationships/image" Target="../media/image18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3.bin"/><Relationship Id="rId31" Type="http://schemas.openxmlformats.org/officeDocument/2006/relationships/oleObject" Target="../embeddings/oleObject19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7.bin"/><Relationship Id="rId30" Type="http://schemas.openxmlformats.org/officeDocument/2006/relationships/image" Target="../media/image19.wmf"/><Relationship Id="rId8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Math-3</a:t>
            </a:r>
            <a:br>
              <a:rPr lang="en-US" altLang="en-US" dirty="0"/>
            </a:br>
            <a:r>
              <a:rPr lang="en-US" altLang="en-US" dirty="0"/>
              <a:t>6-3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33800"/>
            <a:ext cx="6781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General Angles, Radian Measure, measures of arcs and sectors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AutoShape 6"/>
          <p:cNvSpPr>
            <a:spLocks noChangeArrowheads="1"/>
          </p:cNvSpPr>
          <p:nvPr/>
        </p:nvSpPr>
        <p:spPr bwMode="auto">
          <a:xfrm rot="16200000">
            <a:off x="596724" y="2552952"/>
            <a:ext cx="2350735" cy="2152650"/>
          </a:xfrm>
          <a:prstGeom prst="rtTriangle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 sz="135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664645" y="4616856"/>
            <a:ext cx="171450" cy="1714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latin typeface="Arial" charset="0"/>
            </a:endParaRPr>
          </a:p>
        </p:txBody>
      </p:sp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1032446" y="2913185"/>
            <a:ext cx="10045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h = ?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1032446" y="4280832"/>
            <a:ext cx="39466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100" dirty="0">
                <a:solidFill>
                  <a:srgbClr val="000000"/>
                </a:solidFill>
                <a:latin typeface="Arial" panose="020B0604020202020204" pitchFamily="34" charset="0"/>
              </a:rPr>
              <a:t>ϴ</a:t>
            </a:r>
            <a:endParaRPr lang="en-US" altLang="en-US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638620" y="1438840"/>
            <a:ext cx="61961" cy="61586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en-US" sz="1350">
              <a:latin typeface="Arial" charset="0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-385967" y="4789754"/>
            <a:ext cx="5600700" cy="388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en-US" sz="1350">
              <a:latin typeface="Arial" charset="0"/>
            </a:endParaRP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538433" y="2921085"/>
            <a:ext cx="1847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1350">
              <a:latin typeface="Arial" charset="0"/>
            </a:endParaRPr>
          </a:p>
        </p:txBody>
      </p:sp>
      <p:graphicFrame>
        <p:nvGraphicFramePr>
          <p:cNvPr id="3073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222407"/>
              </p:ext>
            </p:extLst>
          </p:nvPr>
        </p:nvGraphicFramePr>
        <p:xfrm>
          <a:off x="1705868" y="4901844"/>
          <a:ext cx="312833" cy="615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67" name="Equation" r:id="rId3" imgW="114120" imgH="177480" progId="Equation.3">
                  <p:embed/>
                </p:oleObj>
              </mc:Choice>
              <mc:Fallback>
                <p:oleObj name="Equation" r:id="rId3" imgW="114120" imgH="177480" progId="Equation.3">
                  <p:embed/>
                  <p:pic>
                    <p:nvPicPr>
                      <p:cNvPr id="3073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5868" y="4901844"/>
                        <a:ext cx="312833" cy="6153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2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942960"/>
              </p:ext>
            </p:extLst>
          </p:nvPr>
        </p:nvGraphicFramePr>
        <p:xfrm>
          <a:off x="2940320" y="3426329"/>
          <a:ext cx="34131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68" name="Equation" r:id="rId5" imgW="114120" imgH="177480" progId="Equation.3">
                  <p:embed/>
                </p:oleObj>
              </mc:Choice>
              <mc:Fallback>
                <p:oleObj name="Equation" r:id="rId5" imgW="114120" imgH="177480" progId="Equation.3">
                  <p:embed/>
                  <p:pic>
                    <p:nvPicPr>
                      <p:cNvPr id="30731" name="Object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320" y="3426329"/>
                        <a:ext cx="341312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5692843" y="3853921"/>
            <a:ext cx="1847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135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5094" name="Text Box 38"/>
          <p:cNvSpPr txBox="1">
            <a:spLocks noChangeArrowheads="1"/>
          </p:cNvSpPr>
          <p:nvPr/>
        </p:nvSpPr>
        <p:spPr bwMode="auto">
          <a:xfrm>
            <a:off x="287493" y="122349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</a:rPr>
              <a:t>What if the triangle </a:t>
            </a:r>
            <a:r>
              <a:rPr lang="en-US" sz="2400" u="sng" dirty="0">
                <a:latin typeface="Arial" charset="0"/>
              </a:rPr>
              <a:t>does not</a:t>
            </a:r>
            <a:r>
              <a:rPr lang="en-US" sz="2400" dirty="0">
                <a:latin typeface="Arial" charset="0"/>
              </a:rPr>
              <a:t> have a radius of 1?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2743200" y="2362200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350">
              <a:latin typeface="Arial" charset="0"/>
            </a:endParaRPr>
          </a:p>
        </p:txBody>
      </p: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flipH="1" flipV="1">
            <a:off x="2851599" y="2471369"/>
            <a:ext cx="1190" cy="2325291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357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174198"/>
              </p:ext>
            </p:extLst>
          </p:nvPr>
        </p:nvGraphicFramePr>
        <p:xfrm>
          <a:off x="2404649" y="1682658"/>
          <a:ext cx="1071341" cy="674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69" name="Equation" r:id="rId7" imgW="342720" imgH="215640" progId="Equation.3">
                  <p:embed/>
                </p:oleObj>
              </mc:Choice>
              <mc:Fallback>
                <p:oleObj name="Equation" r:id="rId7" imgW="342720" imgH="215640" progId="Equation.3">
                  <p:embed/>
                  <p:pic>
                    <p:nvPicPr>
                      <p:cNvPr id="2357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4649" y="1682658"/>
                        <a:ext cx="1071341" cy="6745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>
            <a:off x="695766" y="4781792"/>
            <a:ext cx="2160205" cy="6514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201049" y="607843"/>
            <a:ext cx="8346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sine ratio of an angle whose terminal side passes through the point (3, 5)?</a:t>
            </a:r>
          </a:p>
        </p:txBody>
      </p:sp>
      <p:graphicFrame>
        <p:nvGraphicFramePr>
          <p:cNvPr id="3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396229"/>
              </p:ext>
            </p:extLst>
          </p:nvPr>
        </p:nvGraphicFramePr>
        <p:xfrm>
          <a:off x="5275651" y="1936618"/>
          <a:ext cx="204946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0" name="Equation" r:id="rId9" imgW="736560" imgH="203040" progId="Equation.3">
                  <p:embed/>
                </p:oleObj>
              </mc:Choice>
              <mc:Fallback>
                <p:oleObj name="Equation" r:id="rId9" imgW="736560" imgH="203040" progId="Equation.3">
                  <p:embed/>
                  <p:pic>
                    <p:nvPicPr>
                      <p:cNvPr id="1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651" y="1936618"/>
                        <a:ext cx="2049463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623731"/>
              </p:ext>
            </p:extLst>
          </p:nvPr>
        </p:nvGraphicFramePr>
        <p:xfrm>
          <a:off x="5298234" y="2951802"/>
          <a:ext cx="151923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1" name="Equation" r:id="rId11" imgW="545760" imgH="228600" progId="Equation.3">
                  <p:embed/>
                </p:oleObj>
              </mc:Choice>
              <mc:Fallback>
                <p:oleObj name="Equation" r:id="rId11" imgW="545760" imgH="228600" progId="Equation.3">
                  <p:embed/>
                  <p:pic>
                    <p:nvPicPr>
                      <p:cNvPr id="1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8234" y="2951802"/>
                        <a:ext cx="1519238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811022"/>
              </p:ext>
            </p:extLst>
          </p:nvPr>
        </p:nvGraphicFramePr>
        <p:xfrm>
          <a:off x="4343876" y="3555609"/>
          <a:ext cx="1726655" cy="954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2" name="Equation" r:id="rId13" imgW="774360" imgH="419040" progId="Equation.3">
                  <p:embed/>
                </p:oleObj>
              </mc:Choice>
              <mc:Fallback>
                <p:oleObj name="Equation" r:id="rId13" imgW="774360" imgH="419040" progId="Equation.3">
                  <p:embed/>
                  <p:pic>
                    <p:nvPicPr>
                      <p:cNvPr id="2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876" y="3555609"/>
                        <a:ext cx="1726655" cy="954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343782"/>
              </p:ext>
            </p:extLst>
          </p:nvPr>
        </p:nvGraphicFramePr>
        <p:xfrm>
          <a:off x="6214226" y="3548620"/>
          <a:ext cx="1233474" cy="1045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3" name="Equation" r:id="rId15" imgW="520560" imgH="431640" progId="Equation.3">
                  <p:embed/>
                </p:oleObj>
              </mc:Choice>
              <mc:Fallback>
                <p:oleObj name="Equation" r:id="rId15" imgW="520560" imgH="431640" progId="Equation.3">
                  <p:embed/>
                  <p:pic>
                    <p:nvPicPr>
                      <p:cNvPr id="3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4226" y="3548620"/>
                        <a:ext cx="1233474" cy="104568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430004"/>
              </p:ext>
            </p:extLst>
          </p:nvPr>
        </p:nvGraphicFramePr>
        <p:xfrm>
          <a:off x="5186363" y="1073150"/>
          <a:ext cx="18986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4" name="Equation" r:id="rId17" imgW="799920" imgH="304560" progId="Equation.3">
                  <p:embed/>
                </p:oleObj>
              </mc:Choice>
              <mc:Fallback>
                <p:oleObj name="Equation" r:id="rId17" imgW="799920" imgH="304560" progId="Equation.3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3" y="1073150"/>
                        <a:ext cx="189865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917541"/>
              </p:ext>
            </p:extLst>
          </p:nvPr>
        </p:nvGraphicFramePr>
        <p:xfrm>
          <a:off x="7243025" y="1019045"/>
          <a:ext cx="633413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5" name="Equation" r:id="rId19" imgW="266400" imgH="393480" progId="Equation.3">
                  <p:embed/>
                </p:oleObj>
              </mc:Choice>
              <mc:Fallback>
                <p:oleObj name="Equation" r:id="rId19" imgW="266400" imgH="393480" progId="Equation.3">
                  <p:embed/>
                  <p:pic>
                    <p:nvPicPr>
                      <p:cNvPr id="2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3025" y="1019045"/>
                        <a:ext cx="633413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267120"/>
              </p:ext>
            </p:extLst>
          </p:nvPr>
        </p:nvGraphicFramePr>
        <p:xfrm>
          <a:off x="5298234" y="2430645"/>
          <a:ext cx="137795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6" name="Equation" r:id="rId21" imgW="495000" imgH="203040" progId="Equation.3">
                  <p:embed/>
                </p:oleObj>
              </mc:Choice>
              <mc:Fallback>
                <p:oleObj name="Equation" r:id="rId21" imgW="495000" imgH="203040" progId="Equation.3">
                  <p:embed/>
                  <p:pic>
                    <p:nvPicPr>
                      <p:cNvPr id="3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8234" y="2430645"/>
                        <a:ext cx="1377950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581400" y="4865557"/>
            <a:ext cx="8346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What is measure of the angle?</a:t>
            </a:r>
          </a:p>
        </p:txBody>
      </p:sp>
      <p:graphicFrame>
        <p:nvGraphicFramePr>
          <p:cNvPr id="3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458844"/>
              </p:ext>
            </p:extLst>
          </p:nvPr>
        </p:nvGraphicFramePr>
        <p:xfrm>
          <a:off x="2362200" y="5327650"/>
          <a:ext cx="2890838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7" name="Equation" r:id="rId23" imgW="1206360" imgH="507960" progId="Equation.3">
                  <p:embed/>
                </p:oleObj>
              </mc:Choice>
              <mc:Fallback>
                <p:oleObj name="Equation" r:id="rId23" imgW="1206360" imgH="507960" progId="Equation.3">
                  <p:embed/>
                  <p:pic>
                    <p:nvPicPr>
                      <p:cNvPr id="3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327650"/>
                        <a:ext cx="2890838" cy="1243013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185476"/>
              </p:ext>
            </p:extLst>
          </p:nvPr>
        </p:nvGraphicFramePr>
        <p:xfrm>
          <a:off x="5468347" y="5633857"/>
          <a:ext cx="8429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8" name="Equation" r:id="rId25" imgW="355320" imgH="203040" progId="Equation.3">
                  <p:embed/>
                </p:oleObj>
              </mc:Choice>
              <mc:Fallback>
                <p:oleObj name="Equation" r:id="rId25" imgW="355320" imgH="203040" progId="Equation.3">
                  <p:embed/>
                  <p:pic>
                    <p:nvPicPr>
                      <p:cNvPr id="3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347" y="5633857"/>
                        <a:ext cx="842963" cy="49212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25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45063" grpId="0" animBg="1"/>
      <p:bldP spid="30725" grpId="0"/>
      <p:bldP spid="30726" grpId="0"/>
      <p:bldP spid="45094" grpId="0"/>
      <p:bldP spid="22" grpId="0" animBg="1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AutoShape 6"/>
          <p:cNvSpPr>
            <a:spLocks noChangeArrowheads="1"/>
          </p:cNvSpPr>
          <p:nvPr/>
        </p:nvSpPr>
        <p:spPr bwMode="auto">
          <a:xfrm rot="16200000" flipH="1" flipV="1">
            <a:off x="6850223" y="4425834"/>
            <a:ext cx="940079" cy="1762080"/>
          </a:xfrm>
          <a:prstGeom prst="rtTriangle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 sz="135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6435710" y="4854930"/>
            <a:ext cx="171450" cy="1714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latin typeface="Arial" charset="0"/>
            </a:endParaRPr>
          </a:p>
        </p:txBody>
      </p:sp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7227740" y="5253694"/>
            <a:ext cx="10045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7308211" y="4782426"/>
            <a:ext cx="39466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100" dirty="0">
                <a:solidFill>
                  <a:srgbClr val="000000"/>
                </a:solidFill>
                <a:latin typeface="Arial" panose="020B0604020202020204" pitchFamily="34" charset="0"/>
              </a:rPr>
              <a:t>ϴ</a:t>
            </a:r>
            <a:endParaRPr lang="en-US" altLang="en-US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8201303" y="1345238"/>
            <a:ext cx="61961" cy="61586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en-US" sz="1350">
              <a:latin typeface="Arial" charset="0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5220502" y="4804619"/>
            <a:ext cx="4305300" cy="177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en-US" sz="1350">
              <a:latin typeface="Arial" charset="0"/>
            </a:endParaRP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1143001" y="2968206"/>
            <a:ext cx="1847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1350">
              <a:latin typeface="Arial" charset="0"/>
            </a:endParaRPr>
          </a:p>
        </p:txBody>
      </p:sp>
      <p:graphicFrame>
        <p:nvGraphicFramePr>
          <p:cNvPr id="30731" name="Object 2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855179"/>
              </p:ext>
            </p:extLst>
          </p:nvPr>
        </p:nvGraphicFramePr>
        <p:xfrm>
          <a:off x="6668302" y="4195081"/>
          <a:ext cx="783248" cy="564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74" name="Equation" r:id="rId3" imgW="228600" imgH="164880" progId="Equation.3">
                  <p:embed/>
                </p:oleObj>
              </mc:Choice>
              <mc:Fallback>
                <p:oleObj name="Equation" r:id="rId3" imgW="228600" imgH="164880" progId="Equation.3">
                  <p:embed/>
                  <p:pic>
                    <p:nvPicPr>
                      <p:cNvPr id="30731" name="Object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8302" y="4195081"/>
                        <a:ext cx="783248" cy="564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6967561" y="4667377"/>
            <a:ext cx="1847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135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flipH="1" flipV="1">
            <a:off x="6378676" y="4817418"/>
            <a:ext cx="1831800" cy="1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357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61972"/>
              </p:ext>
            </p:extLst>
          </p:nvPr>
        </p:nvGraphicFramePr>
        <p:xfrm>
          <a:off x="5720319" y="5974446"/>
          <a:ext cx="1406379" cy="54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75" name="Equation" r:id="rId5" imgW="558720" imgH="215640" progId="Equation.3">
                  <p:embed/>
                </p:oleObj>
              </mc:Choice>
              <mc:Fallback>
                <p:oleObj name="Equation" r:id="rId5" imgW="558720" imgH="215640" progId="Equation.3">
                  <p:embed/>
                  <p:pic>
                    <p:nvPicPr>
                      <p:cNvPr id="2357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0319" y="5974446"/>
                        <a:ext cx="1406379" cy="54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>
            <a:cxnSpLocks noChangeShapeType="1"/>
            <a:endCxn id="45062" idx="4"/>
          </p:cNvCxnSpPr>
          <p:nvPr/>
        </p:nvCxnSpPr>
        <p:spPr bwMode="auto">
          <a:xfrm>
            <a:off x="6435365" y="4841813"/>
            <a:ext cx="3858" cy="935101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296615" y="15094"/>
            <a:ext cx="8346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What is the cosine ratio of an angle whose terminal side passes through the point (-4, -2)?</a:t>
            </a:r>
          </a:p>
        </p:txBody>
      </p:sp>
      <p:graphicFrame>
        <p:nvGraphicFramePr>
          <p:cNvPr id="3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804574"/>
              </p:ext>
            </p:extLst>
          </p:nvPr>
        </p:nvGraphicFramePr>
        <p:xfrm>
          <a:off x="255202" y="3286930"/>
          <a:ext cx="1519237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76" name="Equation" r:id="rId7" imgW="545760" imgH="228600" progId="Equation.3">
                  <p:embed/>
                </p:oleObj>
              </mc:Choice>
              <mc:Fallback>
                <p:oleObj name="Equation" r:id="rId7" imgW="545760" imgH="228600" progId="Equation.3">
                  <p:embed/>
                  <p:pic>
                    <p:nvPicPr>
                      <p:cNvPr id="3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02" y="3286930"/>
                        <a:ext cx="1519237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683716"/>
              </p:ext>
            </p:extLst>
          </p:nvPr>
        </p:nvGraphicFramePr>
        <p:xfrm>
          <a:off x="242830" y="2004473"/>
          <a:ext cx="250171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77" name="Equation" r:id="rId9" imgW="1130040" imgH="228600" progId="Equation.3">
                  <p:embed/>
                </p:oleObj>
              </mc:Choice>
              <mc:Fallback>
                <p:oleObj name="Equation" r:id="rId9" imgW="1130040" imgH="228600" progId="Equation.3">
                  <p:embed/>
                  <p:pic>
                    <p:nvPicPr>
                      <p:cNvPr id="3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30" y="2004473"/>
                        <a:ext cx="2501713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477221"/>
              </p:ext>
            </p:extLst>
          </p:nvPr>
        </p:nvGraphicFramePr>
        <p:xfrm>
          <a:off x="136690" y="819015"/>
          <a:ext cx="2049462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78" name="Equation" r:id="rId11" imgW="736560" imgH="393480" progId="Equation.3">
                  <p:embed/>
                </p:oleObj>
              </mc:Choice>
              <mc:Fallback>
                <p:oleObj name="Equation" r:id="rId11" imgW="736560" imgH="393480" progId="Equation.3">
                  <p:embed/>
                  <p:pic>
                    <p:nvPicPr>
                      <p:cNvPr id="3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90" y="819015"/>
                        <a:ext cx="2049462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862875"/>
              </p:ext>
            </p:extLst>
          </p:nvPr>
        </p:nvGraphicFramePr>
        <p:xfrm>
          <a:off x="184936" y="3996619"/>
          <a:ext cx="229076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79" name="Equation" r:id="rId13" imgW="927000" imgH="419040" progId="Equation.3">
                  <p:embed/>
                </p:oleObj>
              </mc:Choice>
              <mc:Fallback>
                <p:oleObj name="Equation" r:id="rId13" imgW="927000" imgH="419040" progId="Equation.3">
                  <p:embed/>
                  <p:pic>
                    <p:nvPicPr>
                      <p:cNvPr id="3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36" y="3996619"/>
                        <a:ext cx="2290763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24"/>
          <p:cNvSpPr/>
          <p:nvPr/>
        </p:nvSpPr>
        <p:spPr bwMode="auto">
          <a:xfrm>
            <a:off x="6380118" y="5684396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350">
              <a:latin typeface="Arial" charset="0"/>
            </a:endParaRPr>
          </a:p>
        </p:txBody>
      </p:sp>
      <p:graphicFrame>
        <p:nvGraphicFramePr>
          <p:cNvPr id="2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407110"/>
              </p:ext>
            </p:extLst>
          </p:nvPr>
        </p:nvGraphicFramePr>
        <p:xfrm>
          <a:off x="5778300" y="4990175"/>
          <a:ext cx="629442" cy="453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80" name="Equation" r:id="rId15" imgW="228600" imgH="164880" progId="Equation.3">
                  <p:embed/>
                </p:oleObj>
              </mc:Choice>
              <mc:Fallback>
                <p:oleObj name="Equation" r:id="rId15" imgW="228600" imgH="164880" progId="Equation.3">
                  <p:embed/>
                  <p:pic>
                    <p:nvPicPr>
                      <p:cNvPr id="30731" name="Object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300" y="4990175"/>
                        <a:ext cx="629442" cy="453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935963"/>
              </p:ext>
            </p:extLst>
          </p:nvPr>
        </p:nvGraphicFramePr>
        <p:xfrm>
          <a:off x="2286964" y="829746"/>
          <a:ext cx="106203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81" name="Equation" r:id="rId17" imgW="380880" imgH="393480" progId="Equation.3">
                  <p:embed/>
                </p:oleObj>
              </mc:Choice>
              <mc:Fallback>
                <p:oleObj name="Equation" r:id="rId17" imgW="380880" imgH="393480" progId="Equation.3">
                  <p:embed/>
                  <p:pic>
                    <p:nvPicPr>
                      <p:cNvPr id="3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964" y="829746"/>
                        <a:ext cx="1062037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684879"/>
              </p:ext>
            </p:extLst>
          </p:nvPr>
        </p:nvGraphicFramePr>
        <p:xfrm>
          <a:off x="308807" y="2656064"/>
          <a:ext cx="1766204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82" name="Equation" r:id="rId19" imgW="698400" imgH="203040" progId="Equation.3">
                  <p:embed/>
                </p:oleObj>
              </mc:Choice>
              <mc:Fallback>
                <p:oleObj name="Equation" r:id="rId19" imgW="698400" imgH="203040" progId="Equation.3">
                  <p:embed/>
                  <p:pic>
                    <p:nvPicPr>
                      <p:cNvPr id="3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807" y="2656064"/>
                        <a:ext cx="1766204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460680"/>
              </p:ext>
            </p:extLst>
          </p:nvPr>
        </p:nvGraphicFramePr>
        <p:xfrm>
          <a:off x="1947575" y="3190568"/>
          <a:ext cx="12001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83" name="Equation" r:id="rId21" imgW="431640" imgH="228600" progId="Equation.3">
                  <p:embed/>
                </p:oleObj>
              </mc:Choice>
              <mc:Fallback>
                <p:oleObj name="Equation" r:id="rId21" imgW="431640" imgH="228600" progId="Equation.3">
                  <p:embed/>
                  <p:pic>
                    <p:nvPicPr>
                      <p:cNvPr id="3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575" y="3190568"/>
                        <a:ext cx="120015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88286"/>
              </p:ext>
            </p:extLst>
          </p:nvPr>
        </p:nvGraphicFramePr>
        <p:xfrm>
          <a:off x="2627279" y="3996619"/>
          <a:ext cx="94138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84" name="Equation" r:id="rId23" imgW="380880" imgH="419040" progId="Equation.3">
                  <p:embed/>
                </p:oleObj>
              </mc:Choice>
              <mc:Fallback>
                <p:oleObj name="Equation" r:id="rId23" imgW="380880" imgH="419040" progId="Equation.3">
                  <p:embed/>
                  <p:pic>
                    <p:nvPicPr>
                      <p:cNvPr id="3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279" y="3996619"/>
                        <a:ext cx="941387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124325"/>
              </p:ext>
            </p:extLst>
          </p:nvPr>
        </p:nvGraphicFramePr>
        <p:xfrm>
          <a:off x="3819031" y="4028432"/>
          <a:ext cx="138112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85" name="Equation" r:id="rId25" imgW="558720" imgH="431640" progId="Equation.3">
                  <p:embed/>
                </p:oleObj>
              </mc:Choice>
              <mc:Fallback>
                <p:oleObj name="Equation" r:id="rId25" imgW="558720" imgH="431640" progId="Equation.3">
                  <p:embed/>
                  <p:pic>
                    <p:nvPicPr>
                      <p:cNvPr id="4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031" y="4028432"/>
                        <a:ext cx="1381125" cy="10922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409425" y="834945"/>
            <a:ext cx="6284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measure of the reference angle?</a:t>
            </a:r>
          </a:p>
        </p:txBody>
      </p:sp>
      <p:graphicFrame>
        <p:nvGraphicFramePr>
          <p:cNvPr id="4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554868"/>
              </p:ext>
            </p:extLst>
          </p:nvPr>
        </p:nvGraphicFramePr>
        <p:xfrm>
          <a:off x="3819031" y="1363487"/>
          <a:ext cx="2555875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86" name="Equation" r:id="rId27" imgW="1066680" imgH="431640" progId="Equation.3">
                  <p:embed/>
                </p:oleObj>
              </mc:Choice>
              <mc:Fallback>
                <p:oleObj name="Equation" r:id="rId27" imgW="1066680" imgH="431640" progId="Equation.3">
                  <p:embed/>
                  <p:pic>
                    <p:nvPicPr>
                      <p:cNvPr id="3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031" y="1363487"/>
                        <a:ext cx="2555875" cy="1055687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407847"/>
              </p:ext>
            </p:extLst>
          </p:nvPr>
        </p:nvGraphicFramePr>
        <p:xfrm>
          <a:off x="6562372" y="1645267"/>
          <a:ext cx="11144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87" name="Equation" r:id="rId29" imgW="469800" imgH="203040" progId="Equation.3">
                  <p:embed/>
                </p:oleObj>
              </mc:Choice>
              <mc:Fallback>
                <p:oleObj name="Equation" r:id="rId29" imgW="469800" imgH="203040" progId="Equation.3">
                  <p:embed/>
                  <p:pic>
                    <p:nvPicPr>
                      <p:cNvPr id="3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372" y="1645267"/>
                        <a:ext cx="1114425" cy="49212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604286"/>
              </p:ext>
            </p:extLst>
          </p:nvPr>
        </p:nvGraphicFramePr>
        <p:xfrm>
          <a:off x="4580237" y="2893045"/>
          <a:ext cx="27400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88" name="Equation" r:id="rId31" imgW="1143000" imgH="253800" progId="Equation.3">
                  <p:embed/>
                </p:oleObj>
              </mc:Choice>
              <mc:Fallback>
                <p:oleObj name="Equation" r:id="rId31" imgW="1143000" imgH="253800" progId="Equation.3">
                  <p:embed/>
                  <p:pic>
                    <p:nvPicPr>
                      <p:cNvPr id="4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0237" y="2893045"/>
                        <a:ext cx="2740025" cy="6223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ED771A30-1133-494F-B32E-3CF72CCF34F2}"/>
              </a:ext>
            </a:extLst>
          </p:cNvPr>
          <p:cNvSpPr txBox="1"/>
          <p:nvPr/>
        </p:nvSpPr>
        <p:spPr>
          <a:xfrm>
            <a:off x="2950878" y="2258869"/>
            <a:ext cx="6284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measure of the std. position angle?</a:t>
            </a:r>
          </a:p>
        </p:txBody>
      </p:sp>
    </p:spTree>
    <p:extLst>
      <p:ext uri="{BB962C8B-B14F-4D97-AF65-F5344CB8AC3E}">
        <p14:creationId xmlns:p14="http://schemas.microsoft.com/office/powerpoint/2010/main" val="214319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45063" grpId="0" animBg="1"/>
      <p:bldP spid="30725" grpId="0"/>
      <p:bldP spid="30726" grpId="0"/>
      <p:bldP spid="25" grpId="0" animBg="1"/>
      <p:bldP spid="42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flipH="1">
            <a:off x="6855449" y="4819149"/>
            <a:ext cx="1589728" cy="940079"/>
            <a:chOff x="6435710" y="4836834"/>
            <a:chExt cx="1765593" cy="940079"/>
          </a:xfrm>
        </p:grpSpPr>
        <p:sp>
          <p:nvSpPr>
            <p:cNvPr id="45062" name="AutoShape 6"/>
            <p:cNvSpPr>
              <a:spLocks noChangeArrowheads="1"/>
            </p:cNvSpPr>
            <p:nvPr/>
          </p:nvSpPr>
          <p:spPr bwMode="auto">
            <a:xfrm rot="16200000" flipH="1" flipV="1">
              <a:off x="6850223" y="4425834"/>
              <a:ext cx="940079" cy="1762080"/>
            </a:xfrm>
            <a:prstGeom prst="rtTriangle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endParaRPr lang="en-US" sz="135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6435710" y="4854930"/>
              <a:ext cx="171450" cy="171450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</p:grpSp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7227740" y="5253694"/>
            <a:ext cx="10045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7308211" y="4782426"/>
            <a:ext cx="39466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100" dirty="0">
                <a:solidFill>
                  <a:srgbClr val="000000"/>
                </a:solidFill>
                <a:latin typeface="Arial" panose="020B0604020202020204" pitchFamily="34" charset="0"/>
              </a:rPr>
              <a:t>ϴ</a:t>
            </a:r>
            <a:endParaRPr lang="en-US" altLang="en-US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6800599" y="3758929"/>
            <a:ext cx="21554" cy="22323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en-US" sz="1350">
              <a:latin typeface="Arial" charset="0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5854120" y="4804620"/>
            <a:ext cx="3671682" cy="4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en-US" sz="1350">
              <a:latin typeface="Arial" charset="0"/>
            </a:endParaRP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1143001" y="2968206"/>
            <a:ext cx="1847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1350">
              <a:latin typeface="Arial" charset="0"/>
            </a:endParaRPr>
          </a:p>
        </p:txBody>
      </p:sp>
      <p:graphicFrame>
        <p:nvGraphicFramePr>
          <p:cNvPr id="30731" name="Object 2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180463"/>
              </p:ext>
            </p:extLst>
          </p:nvPr>
        </p:nvGraphicFramePr>
        <p:xfrm>
          <a:off x="7315200" y="4197350"/>
          <a:ext cx="3619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12" name="Equation" r:id="rId3" imgW="114120" imgH="177480" progId="Equation.3">
                  <p:embed/>
                </p:oleObj>
              </mc:Choice>
              <mc:Fallback>
                <p:oleObj name="Equation" r:id="rId3" imgW="114120" imgH="177480" progId="Equation.3">
                  <p:embed/>
                  <p:pic>
                    <p:nvPicPr>
                      <p:cNvPr id="30731" name="Object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197350"/>
                        <a:ext cx="3619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6967561" y="4667377"/>
            <a:ext cx="1847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135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flipV="1">
            <a:off x="6791561" y="4796484"/>
            <a:ext cx="1650453" cy="12829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357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537846"/>
              </p:ext>
            </p:extLst>
          </p:nvPr>
        </p:nvGraphicFramePr>
        <p:xfrm>
          <a:off x="7673975" y="5891213"/>
          <a:ext cx="108743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13" name="Equation" r:id="rId5" imgW="431640" imgH="215640" progId="Equation.3">
                  <p:embed/>
                </p:oleObj>
              </mc:Choice>
              <mc:Fallback>
                <p:oleObj name="Equation" r:id="rId5" imgW="431640" imgH="215640" progId="Equation.3">
                  <p:embed/>
                  <p:pic>
                    <p:nvPicPr>
                      <p:cNvPr id="2357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3975" y="5891213"/>
                        <a:ext cx="1087438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>
            <a:off x="8437809" y="4833965"/>
            <a:ext cx="3858" cy="935101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198163" y="38299"/>
            <a:ext cx="8346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What is the sine ratio of an angle whose terminal side passes through the point (3, -2)?</a:t>
            </a:r>
          </a:p>
        </p:txBody>
      </p:sp>
      <p:graphicFrame>
        <p:nvGraphicFramePr>
          <p:cNvPr id="3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77040"/>
              </p:ext>
            </p:extLst>
          </p:nvPr>
        </p:nvGraphicFramePr>
        <p:xfrm>
          <a:off x="277120" y="3193037"/>
          <a:ext cx="144780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14" name="Equation" r:id="rId7" imgW="520560" imgH="228600" progId="Equation.3">
                  <p:embed/>
                </p:oleObj>
              </mc:Choice>
              <mc:Fallback>
                <p:oleObj name="Equation" r:id="rId7" imgW="520560" imgH="228600" progId="Equation.3">
                  <p:embed/>
                  <p:pic>
                    <p:nvPicPr>
                      <p:cNvPr id="3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20" y="3193037"/>
                        <a:ext cx="1447800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710884"/>
              </p:ext>
            </p:extLst>
          </p:nvPr>
        </p:nvGraphicFramePr>
        <p:xfrm>
          <a:off x="382762" y="2047615"/>
          <a:ext cx="23050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15" name="Equation" r:id="rId9" imgW="1041120" imgH="228600" progId="Equation.3">
                  <p:embed/>
                </p:oleObj>
              </mc:Choice>
              <mc:Fallback>
                <p:oleObj name="Equation" r:id="rId9" imgW="1041120" imgH="228600" progId="Equation.3">
                  <p:embed/>
                  <p:pic>
                    <p:nvPicPr>
                      <p:cNvPr id="3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62" y="2047615"/>
                        <a:ext cx="230505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6338"/>
              </p:ext>
            </p:extLst>
          </p:nvPr>
        </p:nvGraphicFramePr>
        <p:xfrm>
          <a:off x="151307" y="780076"/>
          <a:ext cx="19812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16" name="Equation" r:id="rId11" imgW="711000" imgH="393480" progId="Equation.3">
                  <p:embed/>
                </p:oleObj>
              </mc:Choice>
              <mc:Fallback>
                <p:oleObj name="Equation" r:id="rId11" imgW="711000" imgH="393480" progId="Equation.3">
                  <p:embed/>
                  <p:pic>
                    <p:nvPicPr>
                      <p:cNvPr id="3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307" y="780076"/>
                        <a:ext cx="198120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084820"/>
              </p:ext>
            </p:extLst>
          </p:nvPr>
        </p:nvGraphicFramePr>
        <p:xfrm>
          <a:off x="119130" y="3773515"/>
          <a:ext cx="219551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17" name="Equation" r:id="rId13" imgW="888840" imgH="419040" progId="Equation.3">
                  <p:embed/>
                </p:oleObj>
              </mc:Choice>
              <mc:Fallback>
                <p:oleObj name="Equation" r:id="rId13" imgW="888840" imgH="419040" progId="Equation.3">
                  <p:embed/>
                  <p:pic>
                    <p:nvPicPr>
                      <p:cNvPr id="3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30" y="3773515"/>
                        <a:ext cx="2195513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24"/>
          <p:cNvSpPr/>
          <p:nvPr/>
        </p:nvSpPr>
        <p:spPr bwMode="auto">
          <a:xfrm>
            <a:off x="8373327" y="5729600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350">
              <a:latin typeface="Arial" charset="0"/>
            </a:endParaRPr>
          </a:p>
        </p:txBody>
      </p:sp>
      <p:graphicFrame>
        <p:nvGraphicFramePr>
          <p:cNvPr id="2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063048"/>
              </p:ext>
            </p:extLst>
          </p:nvPr>
        </p:nvGraphicFramePr>
        <p:xfrm>
          <a:off x="8496864" y="4954825"/>
          <a:ext cx="629442" cy="453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18" name="Equation" r:id="rId15" imgW="228600" imgH="164880" progId="Equation.3">
                  <p:embed/>
                </p:oleObj>
              </mc:Choice>
              <mc:Fallback>
                <p:oleObj name="Equation" r:id="rId15" imgW="228600" imgH="164880" progId="Equation.3">
                  <p:embed/>
                  <p:pic>
                    <p:nvPicPr>
                      <p:cNvPr id="26" name="Object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6864" y="4954825"/>
                        <a:ext cx="629442" cy="453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312103"/>
              </p:ext>
            </p:extLst>
          </p:nvPr>
        </p:nvGraphicFramePr>
        <p:xfrm>
          <a:off x="2132507" y="912052"/>
          <a:ext cx="914400" cy="964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19" name="Equation" r:id="rId17" imgW="380880" imgH="393480" progId="Equation.3">
                  <p:embed/>
                </p:oleObj>
              </mc:Choice>
              <mc:Fallback>
                <p:oleObj name="Equation" r:id="rId17" imgW="380880" imgH="393480" progId="Equation.3">
                  <p:embed/>
                  <p:pic>
                    <p:nvPicPr>
                      <p:cNvPr id="3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507" y="912052"/>
                        <a:ext cx="914400" cy="9649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313988"/>
              </p:ext>
            </p:extLst>
          </p:nvPr>
        </p:nvGraphicFramePr>
        <p:xfrm>
          <a:off x="277120" y="2668527"/>
          <a:ext cx="1606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20" name="Equation" r:id="rId19" imgW="634680" imgH="203040" progId="Equation.3">
                  <p:embed/>
                </p:oleObj>
              </mc:Choice>
              <mc:Fallback>
                <p:oleObj name="Equation" r:id="rId19" imgW="634680" imgH="203040" progId="Equation.3">
                  <p:embed/>
                  <p:pic>
                    <p:nvPicPr>
                      <p:cNvPr id="3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20" y="2668527"/>
                        <a:ext cx="160655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61115"/>
              </p:ext>
            </p:extLst>
          </p:nvPr>
        </p:nvGraphicFramePr>
        <p:xfrm>
          <a:off x="672779" y="4937873"/>
          <a:ext cx="15367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21" name="Equation" r:id="rId21" imgW="622080" imgH="431640" progId="Equation.3">
                  <p:embed/>
                </p:oleObj>
              </mc:Choice>
              <mc:Fallback>
                <p:oleObj name="Equation" r:id="rId21" imgW="622080" imgH="431640" progId="Equation.3">
                  <p:embed/>
                  <p:pic>
                    <p:nvPicPr>
                      <p:cNvPr id="4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779" y="4937873"/>
                        <a:ext cx="1536700" cy="10922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276600" y="867773"/>
            <a:ext cx="8346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measure of the reference angle?</a:t>
            </a:r>
          </a:p>
        </p:txBody>
      </p:sp>
      <p:graphicFrame>
        <p:nvGraphicFramePr>
          <p:cNvPr id="4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216713"/>
              </p:ext>
            </p:extLst>
          </p:nvPr>
        </p:nvGraphicFramePr>
        <p:xfrm>
          <a:off x="3539633" y="1303500"/>
          <a:ext cx="2557462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22" name="Equation" r:id="rId23" imgW="1066680" imgH="431640" progId="Equation.3">
                  <p:embed/>
                </p:oleObj>
              </mc:Choice>
              <mc:Fallback>
                <p:oleObj name="Equation" r:id="rId23" imgW="1066680" imgH="431640" progId="Equation.3">
                  <p:embed/>
                  <p:pic>
                    <p:nvPicPr>
                      <p:cNvPr id="4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9633" y="1303500"/>
                        <a:ext cx="2557462" cy="1055687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274638"/>
              </p:ext>
            </p:extLst>
          </p:nvPr>
        </p:nvGraphicFramePr>
        <p:xfrm>
          <a:off x="6328677" y="1529213"/>
          <a:ext cx="235108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23" name="Equation" r:id="rId25" imgW="990360" imgH="203040" progId="Equation.3">
                  <p:embed/>
                </p:oleObj>
              </mc:Choice>
              <mc:Fallback>
                <p:oleObj name="Equation" r:id="rId25" imgW="990360" imgH="203040" progId="Equation.3">
                  <p:embed/>
                  <p:pic>
                    <p:nvPicPr>
                      <p:cNvPr id="4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8677" y="1529213"/>
                        <a:ext cx="2351088" cy="49212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329917"/>
              </p:ext>
            </p:extLst>
          </p:nvPr>
        </p:nvGraphicFramePr>
        <p:xfrm>
          <a:off x="3539633" y="2959630"/>
          <a:ext cx="27400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24" name="Equation" r:id="rId27" imgW="1143000" imgH="253800" progId="Equation.3">
                  <p:embed/>
                </p:oleObj>
              </mc:Choice>
              <mc:Fallback>
                <p:oleObj name="Equation" r:id="rId27" imgW="1143000" imgH="253800" progId="Equation.3">
                  <p:embed/>
                  <p:pic>
                    <p:nvPicPr>
                      <p:cNvPr id="4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9633" y="2959630"/>
                        <a:ext cx="2740025" cy="6223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A4311DF2-384D-4A7E-88BF-0AFCE654B9DD}"/>
              </a:ext>
            </a:extLst>
          </p:cNvPr>
          <p:cNvSpPr txBox="1"/>
          <p:nvPr/>
        </p:nvSpPr>
        <p:spPr>
          <a:xfrm>
            <a:off x="3137515" y="2334226"/>
            <a:ext cx="6284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measure of the std. position angle?</a:t>
            </a:r>
          </a:p>
        </p:txBody>
      </p:sp>
    </p:spTree>
    <p:extLst>
      <p:ext uri="{BB962C8B-B14F-4D97-AF65-F5344CB8AC3E}">
        <p14:creationId xmlns:p14="http://schemas.microsoft.com/office/powerpoint/2010/main" val="384317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25" grpId="0" animBg="1"/>
      <p:bldP spid="42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87976"/>
            <a:ext cx="8229600" cy="487362"/>
          </a:xfrm>
        </p:spPr>
        <p:txBody>
          <a:bodyPr/>
          <a:lstStyle/>
          <a:p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Degrees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Radians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377825" y="140223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say that the “radian measure” of a circle is 2</a:t>
            </a:r>
            <a:r>
              <a:rPr lang="el-G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653943"/>
              </p:ext>
            </p:extLst>
          </p:nvPr>
        </p:nvGraphicFramePr>
        <p:xfrm>
          <a:off x="1066800" y="987859"/>
          <a:ext cx="174466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46" name="Equation" r:id="rId3" imgW="520560" imgH="177480" progId="Equation.3">
                  <p:embed/>
                </p:oleObj>
              </mc:Choice>
              <mc:Fallback>
                <p:oleObj name="Equation" r:id="rId3" imgW="520560" imgH="177480" progId="Equation.3">
                  <p:embed/>
                  <p:pic>
                    <p:nvPicPr>
                      <p:cNvPr id="717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87859"/>
                        <a:ext cx="1744662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798461"/>
              </p:ext>
            </p:extLst>
          </p:nvPr>
        </p:nvGraphicFramePr>
        <p:xfrm>
          <a:off x="4875180" y="1020998"/>
          <a:ext cx="161766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47" name="Equation" r:id="rId5" imgW="482400" imgH="177480" progId="Equation.3">
                  <p:embed/>
                </p:oleObj>
              </mc:Choice>
              <mc:Fallback>
                <p:oleObj name="Equation" r:id="rId5" imgW="482400" imgH="177480" progId="Equation.3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5180" y="1020998"/>
                        <a:ext cx="1617663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071241"/>
              </p:ext>
            </p:extLst>
          </p:nvPr>
        </p:nvGraphicFramePr>
        <p:xfrm>
          <a:off x="3388518" y="988751"/>
          <a:ext cx="10636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48" name="Equation" r:id="rId7" imgW="317160" imgH="164880" progId="Equation.3">
                  <p:embed/>
                </p:oleObj>
              </mc:Choice>
              <mc:Fallback>
                <p:oleObj name="Equation" r:id="rId7" imgW="317160" imgH="164880" progId="Equation.3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518" y="988751"/>
                        <a:ext cx="10636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377825" y="518472"/>
            <a:ext cx="8229600" cy="603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circumference of a circle whose radius = 1?</a:t>
            </a:r>
            <a:endParaRPr lang="en-US" sz="24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315681"/>
              </p:ext>
            </p:extLst>
          </p:nvPr>
        </p:nvGraphicFramePr>
        <p:xfrm>
          <a:off x="1066800" y="3313680"/>
          <a:ext cx="6460332" cy="901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49" name="Equation" r:id="rId9" imgW="2781000" imgH="393480" progId="Equation.3">
                  <p:embed/>
                </p:oleObj>
              </mc:Choice>
              <mc:Fallback>
                <p:oleObj name="Equation" r:id="rId9" imgW="2781000" imgH="393480" progId="Equation.3">
                  <p:embed/>
                  <p:pic>
                    <p:nvPicPr>
                      <p:cNvPr id="747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13680"/>
                        <a:ext cx="6460332" cy="9017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065015"/>
              </p:ext>
            </p:extLst>
          </p:nvPr>
        </p:nvGraphicFramePr>
        <p:xfrm>
          <a:off x="2099658" y="2251414"/>
          <a:ext cx="4080669" cy="915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50" name="Equation" r:id="rId11" imgW="1790640" imgH="393480" progId="Equation.3">
                  <p:embed/>
                </p:oleObj>
              </mc:Choice>
              <mc:Fallback>
                <p:oleObj name="Equation" r:id="rId11" imgW="1790640" imgH="393480" progId="Equation.3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9658" y="2251414"/>
                        <a:ext cx="4080669" cy="915317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800609"/>
              </p:ext>
            </p:extLst>
          </p:nvPr>
        </p:nvGraphicFramePr>
        <p:xfrm>
          <a:off x="304800" y="4115957"/>
          <a:ext cx="5209746" cy="948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51" name="Equation" r:id="rId13" imgW="2133360" imgH="393480" progId="Equation.3">
                  <p:embed/>
                </p:oleObj>
              </mc:Choice>
              <mc:Fallback>
                <p:oleObj name="Equation" r:id="rId13" imgW="2133360" imgH="393480" progId="Equation.3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15957"/>
                        <a:ext cx="5209746" cy="9480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595475"/>
              </p:ext>
            </p:extLst>
          </p:nvPr>
        </p:nvGraphicFramePr>
        <p:xfrm>
          <a:off x="5791200" y="4325819"/>
          <a:ext cx="11493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52" name="Equation" r:id="rId15" imgW="342720" imgH="177480" progId="Equation.3">
                  <p:embed/>
                </p:oleObj>
              </mc:Choice>
              <mc:Fallback>
                <p:oleObj name="Equation" r:id="rId15" imgW="342720" imgH="177480" progId="Equation.3">
                  <p:embed/>
                  <p:pic>
                    <p:nvPicPr>
                      <p:cNvPr id="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325819"/>
                        <a:ext cx="114935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flipH="1">
            <a:off x="5209746" y="4045950"/>
            <a:ext cx="304800" cy="557212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10800000" flipV="1">
            <a:off x="4875180" y="4651122"/>
            <a:ext cx="762000" cy="45720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 Box 27">
            <a:extLst>
              <a:ext uri="{FF2B5EF4-FFF2-40B4-BE49-F238E27FC236}">
                <a16:creationId xmlns:a16="http://schemas.microsoft.com/office/drawing/2014/main" id="{BF3AE186-58D8-407D-AD93-C98C0867A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25930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What is the radian measure of an angle that is </a:t>
            </a:r>
            <a:r>
              <a:rPr lang="en-US" sz="2400" u="sng" dirty="0">
                <a:solidFill>
                  <a:srgbClr val="FF0000"/>
                </a:solidFill>
                <a:latin typeface="Arial" charset="0"/>
              </a:rPr>
              <a:t>½ of the circle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5E3669E-5D54-48CA-B95C-85F5E78BE0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849795"/>
              </p:ext>
            </p:extLst>
          </p:nvPr>
        </p:nvGraphicFramePr>
        <p:xfrm>
          <a:off x="2934057" y="5839738"/>
          <a:ext cx="3085743" cy="576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53" name="Equation" r:id="rId17" imgW="1130040" imgH="228600" progId="Equation.3">
                  <p:embed/>
                </p:oleObj>
              </mc:Choice>
              <mc:Fallback>
                <p:oleObj name="Equation" r:id="rId17" imgW="1130040" imgH="228600" progId="Equation.3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4057" y="5839738"/>
                        <a:ext cx="3085743" cy="5766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206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31"/>
          <p:cNvSpPr>
            <a:spLocks noChangeShapeType="1"/>
          </p:cNvSpPr>
          <p:nvPr/>
        </p:nvSpPr>
        <p:spPr bwMode="auto">
          <a:xfrm flipH="1" flipV="1">
            <a:off x="1905000" y="990600"/>
            <a:ext cx="4686300" cy="2659063"/>
          </a:xfrm>
          <a:prstGeom prst="line">
            <a:avLst/>
          </a:prstGeom>
          <a:noFill/>
          <a:ln w="47625">
            <a:solidFill>
              <a:srgbClr val="000000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0" y="2752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2752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0" y="2752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151" name="Rectangle 19"/>
          <p:cNvSpPr>
            <a:spLocks noChangeArrowheads="1"/>
          </p:cNvSpPr>
          <p:nvPr/>
        </p:nvSpPr>
        <p:spPr bwMode="auto">
          <a:xfrm>
            <a:off x="0" y="2814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457200" y="114772"/>
            <a:ext cx="78089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u="sng" dirty="0">
                <a:latin typeface="Arial" charset="0"/>
              </a:rPr>
              <a:t>Radian Measure:</a:t>
            </a:r>
            <a:r>
              <a:rPr lang="en-US" sz="2400" dirty="0">
                <a:latin typeface="Arial" charset="0"/>
              </a:rPr>
              <a:t> The ratio of the arc length and the distance that the arc is from the vertex.</a:t>
            </a:r>
          </a:p>
        </p:txBody>
      </p:sp>
      <p:sp>
        <p:nvSpPr>
          <p:cNvPr id="6153" name="Line 31"/>
          <p:cNvSpPr>
            <a:spLocks noChangeShapeType="1"/>
          </p:cNvSpPr>
          <p:nvPr/>
        </p:nvSpPr>
        <p:spPr bwMode="auto">
          <a:xfrm flipH="1" flipV="1">
            <a:off x="3733800" y="3645520"/>
            <a:ext cx="2819400" cy="0"/>
          </a:xfrm>
          <a:prstGeom prst="line">
            <a:avLst/>
          </a:prstGeom>
          <a:noFill/>
          <a:ln w="476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31"/>
          <p:cNvSpPr>
            <a:spLocks noChangeShapeType="1"/>
          </p:cNvSpPr>
          <p:nvPr/>
        </p:nvSpPr>
        <p:spPr bwMode="auto">
          <a:xfrm flipH="1" flipV="1">
            <a:off x="4248150" y="2319338"/>
            <a:ext cx="2343150" cy="1330325"/>
          </a:xfrm>
          <a:prstGeom prst="line">
            <a:avLst/>
          </a:prstGeom>
          <a:noFill/>
          <a:ln w="476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6651625" y="3243263"/>
            <a:ext cx="4206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</a:t>
            </a:r>
          </a:p>
        </p:txBody>
      </p:sp>
      <p:sp>
        <p:nvSpPr>
          <p:cNvPr id="6156" name="Line 31"/>
          <p:cNvSpPr>
            <a:spLocks noChangeShapeType="1"/>
          </p:cNvSpPr>
          <p:nvPr/>
        </p:nvSpPr>
        <p:spPr bwMode="auto">
          <a:xfrm flipH="1" flipV="1">
            <a:off x="1484312" y="3645661"/>
            <a:ext cx="5106988" cy="0"/>
          </a:xfrm>
          <a:prstGeom prst="line">
            <a:avLst/>
          </a:prstGeom>
          <a:noFill/>
          <a:ln w="47625">
            <a:solidFill>
              <a:srgbClr val="000000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5324376" y="3146451"/>
            <a:ext cx="7302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37°</a:t>
            </a:r>
          </a:p>
        </p:txBody>
      </p:sp>
      <p:sp>
        <p:nvSpPr>
          <p:cNvPr id="35" name="Arc 34"/>
          <p:cNvSpPr/>
          <p:nvPr/>
        </p:nvSpPr>
        <p:spPr bwMode="auto">
          <a:xfrm rot="13936168">
            <a:off x="3948907" y="1823244"/>
            <a:ext cx="1509712" cy="2247900"/>
          </a:xfrm>
          <a:prstGeom prst="arc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stealth" w="lg" len="med"/>
            <a:tailEnd type="stealth" w="lg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7" name="Arc 36"/>
          <p:cNvSpPr/>
          <p:nvPr/>
        </p:nvSpPr>
        <p:spPr bwMode="auto">
          <a:xfrm rot="13936168">
            <a:off x="1231900" y="374650"/>
            <a:ext cx="3582988" cy="4103688"/>
          </a:xfrm>
          <a:prstGeom prst="arc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stealth" w="lg" len="med"/>
            <a:tailEnd type="stealth" w="lg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502658"/>
              </p:ext>
            </p:extLst>
          </p:nvPr>
        </p:nvGraphicFramePr>
        <p:xfrm>
          <a:off x="4434196" y="970162"/>
          <a:ext cx="4028676" cy="903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1" name="Equation" r:id="rId3" imgW="1790700" imgH="393700" progId="Equation.3">
                  <p:embed/>
                </p:oleObj>
              </mc:Choice>
              <mc:Fallback>
                <p:oleObj name="Equation" r:id="rId3" imgW="1790700" imgH="393700" progId="Equation.3">
                  <p:embed/>
                  <p:pic>
                    <p:nvPicPr>
                      <p:cNvPr id="747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4196" y="970162"/>
                        <a:ext cx="4028676" cy="903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1028590" y="5330162"/>
            <a:ext cx="4541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dirty="0">
                <a:solidFill>
                  <a:srgbClr val="FF0000"/>
                </a:solidFill>
                <a:latin typeface="Arial" charset="0"/>
              </a:rPr>
              <a:t>Units of radians = inches/inches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955229" y="5842913"/>
            <a:ext cx="52180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dirty="0">
                <a:solidFill>
                  <a:srgbClr val="FF0000"/>
                </a:solidFill>
                <a:latin typeface="Arial" charset="0"/>
              </a:rPr>
              <a:t>Radian measure has </a:t>
            </a:r>
            <a:r>
              <a:rPr lang="en-US" sz="2400" i="1" u="sng" dirty="0">
                <a:solidFill>
                  <a:srgbClr val="FF0000"/>
                </a:solidFill>
                <a:latin typeface="Arial" charset="0"/>
              </a:rPr>
              <a:t>no units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</a:rPr>
              <a:t>!  (nice)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82B098C-A008-4A7A-8CFB-E007341A9CE4}"/>
                  </a:ext>
                </a:extLst>
              </p:cNvPr>
              <p:cNvSpPr/>
              <p:nvPr/>
            </p:nvSpPr>
            <p:spPr>
              <a:xfrm>
                <a:off x="3316261" y="2561676"/>
                <a:ext cx="49603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82B098C-A008-4A7A-8CFB-E007341A9C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261" y="2561676"/>
                <a:ext cx="496033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16A63F8-9483-4A42-AB08-3C978C9604D9}"/>
                  </a:ext>
                </a:extLst>
              </p:cNvPr>
              <p:cNvSpPr/>
              <p:nvPr/>
            </p:nvSpPr>
            <p:spPr>
              <a:xfrm>
                <a:off x="5315295" y="2426494"/>
                <a:ext cx="5581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sz="3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16A63F8-9483-4A42-AB08-3C978C9604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295" y="2426494"/>
                <a:ext cx="558166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89D68AC-D7DA-4FD9-8861-ECC0B39B1E67}"/>
                  </a:ext>
                </a:extLst>
              </p:cNvPr>
              <p:cNvSpPr/>
              <p:nvPr/>
            </p:nvSpPr>
            <p:spPr>
              <a:xfrm>
                <a:off x="4518106" y="3060886"/>
                <a:ext cx="9615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89D68AC-D7DA-4FD9-8861-ECC0B39B1E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106" y="3060886"/>
                <a:ext cx="961545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Object 13">
                <a:extLst>
                  <a:ext uri="{FF2B5EF4-FFF2-40B4-BE49-F238E27FC236}">
                    <a16:creationId xmlns:a16="http://schemas.microsoft.com/office/drawing/2014/main" id="{B373AA04-BB1E-4EE6-8230-8B30F9BD00A0}"/>
                  </a:ext>
                </a:extLst>
              </p:cNvPr>
              <p:cNvSpPr txBox="1"/>
              <p:nvPr/>
            </p:nvSpPr>
            <p:spPr bwMode="auto">
              <a:xfrm>
                <a:off x="2728340" y="4057861"/>
                <a:ext cx="2065441" cy="1687512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32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1" name="Object 13">
                <a:extLst>
                  <a:ext uri="{FF2B5EF4-FFF2-40B4-BE49-F238E27FC236}">
                    <a16:creationId xmlns:a16="http://schemas.microsoft.com/office/drawing/2014/main" id="{B373AA04-BB1E-4EE6-8230-8B30F9BD00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28340" y="4057861"/>
                <a:ext cx="2065441" cy="16875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35">
            <a:extLst>
              <a:ext uri="{FF2B5EF4-FFF2-40B4-BE49-F238E27FC236}">
                <a16:creationId xmlns:a16="http://schemas.microsoft.com/office/drawing/2014/main" id="{66BA49A6-8477-4478-AC52-18E6D1250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82" y="3997032"/>
            <a:ext cx="22655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Radian measure</a:t>
            </a:r>
          </a:p>
        </p:txBody>
      </p:sp>
      <p:sp>
        <p:nvSpPr>
          <p:cNvPr id="23" name="Text Box 35">
            <a:extLst>
              <a:ext uri="{FF2B5EF4-FFF2-40B4-BE49-F238E27FC236}">
                <a16:creationId xmlns:a16="http://schemas.microsoft.com/office/drawing/2014/main" id="{7FA3A427-9748-4631-8716-542FB7517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5802" y="3816510"/>
            <a:ext cx="22655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“subtended” arc length</a:t>
            </a:r>
          </a:p>
        </p:txBody>
      </p:sp>
      <p:sp>
        <p:nvSpPr>
          <p:cNvPr id="24" name="Text Box 35">
            <a:extLst>
              <a:ext uri="{FF2B5EF4-FFF2-40B4-BE49-F238E27FC236}">
                <a16:creationId xmlns:a16="http://schemas.microsoft.com/office/drawing/2014/main" id="{A6EFC830-4DCE-49B7-8F2B-E3491F401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114" y="4704932"/>
            <a:ext cx="22655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radius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EECCE9B-2A48-4E5D-9CBB-1D9F7E86BC80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248151" y="4802472"/>
            <a:ext cx="967944" cy="172518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D80201A-CDC8-4315-8689-217B0B99D1C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62424" y="4459021"/>
            <a:ext cx="842829" cy="5583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A455F7A-83B5-45F4-BFB0-253EF18EDFC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192896" y="4212178"/>
            <a:ext cx="734899" cy="75552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B699370C-2A5F-4B64-B379-145E6A196D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459665"/>
              </p:ext>
            </p:extLst>
          </p:nvPr>
        </p:nvGraphicFramePr>
        <p:xfrm>
          <a:off x="6606128" y="2052638"/>
          <a:ext cx="19748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2" name="Equation" r:id="rId9" imgW="469696" imgH="177723" progId="Equation.3">
                  <p:embed/>
                </p:oleObj>
              </mc:Choice>
              <mc:Fallback>
                <p:oleObj name="Equation" r:id="rId9" imgW="469696" imgH="177723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6128" y="2052638"/>
                        <a:ext cx="1974850" cy="762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31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329906"/>
          </a:xfrm>
        </p:spPr>
        <p:txBody>
          <a:bodyPr/>
          <a:lstStyle/>
          <a:p>
            <a:pPr eaLnBrk="1" hangingPunct="1"/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Convert between radians and degrees using a “proportion”.</a:t>
            </a:r>
            <a:endParaRPr lang="en-US" altLang="en-US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65858" y="2110523"/>
                <a:ext cx="578876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858" y="2110523"/>
                <a:ext cx="578876" cy="8066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19887" y="819558"/>
                <a:ext cx="4481420" cy="83086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𝑎𝑛𝑔𝑙𝑒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𝑑𝑒𝑔𝑟𝑒𝑒𝑠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𝑎𝑛𝑔𝑙𝑒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𝑟𝑎𝑑𝑖𝑎𝑛𝑠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887" y="819558"/>
                <a:ext cx="4481420" cy="8308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15636" y="2071446"/>
                <a:ext cx="3440685" cy="9643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𝑎𝑛𝑔𝑙𝑒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𝑑𝑒𝑔𝑟𝑒𝑒𝑠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m:rPr>
                              <m:nor/>
                            </m:rPr>
                            <a:rPr lang="en-US" sz="2800" dirty="0"/>
                            <m:t> 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636" y="2071446"/>
                <a:ext cx="3440685" cy="9643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flipH="1">
            <a:off x="5668344" y="2270447"/>
            <a:ext cx="487977" cy="274983"/>
          </a:xfrm>
          <a:prstGeom prst="line">
            <a:avLst/>
          </a:prstGeom>
          <a:noFill/>
          <a:ln w="444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>
            <a:off x="5583359" y="2840162"/>
            <a:ext cx="411777" cy="216360"/>
          </a:xfrm>
          <a:prstGeom prst="line">
            <a:avLst/>
          </a:prstGeom>
          <a:noFill/>
          <a:ln w="444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582506" y="3630536"/>
                <a:ext cx="9485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360∗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506" y="3630536"/>
                <a:ext cx="94859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36071" y="3551243"/>
                <a:ext cx="9485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∗360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071" y="3551243"/>
                <a:ext cx="94859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698830" y="4477254"/>
                <a:ext cx="3529556" cy="465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𝑎𝑛𝑔𝑙𝑒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𝑑𝑒𝑔𝑟𝑒𝑒𝑠</m:t>
                          </m:r>
                        </m:sub>
                      </m:sSub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157.5</m:t>
                          </m:r>
                        </m:e>
                        <m:sup>
                          <m: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830" y="4477254"/>
                <a:ext cx="3529556" cy="4658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61579" y="3351253"/>
                <a:ext cx="3598036" cy="830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𝑎𝑛𝑔𝑙𝑒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𝑑𝑒𝑔𝑟𝑒𝑒𝑠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0.4375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579" y="3351253"/>
                <a:ext cx="3598036" cy="8308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2386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/>
      <p:bldP spid="23" grpId="0"/>
      <p:bldP spid="24" grpId="0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8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47575971"/>
              </p:ext>
            </p:extLst>
          </p:nvPr>
        </p:nvGraphicFramePr>
        <p:xfrm>
          <a:off x="628266" y="4415693"/>
          <a:ext cx="12207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9" name="Equation" r:id="rId3" imgW="495085" imgH="431613" progId="Equation.3">
                  <p:embed/>
                </p:oleObj>
              </mc:Choice>
              <mc:Fallback>
                <p:oleObj name="Equation" r:id="rId3" imgW="495085" imgH="431613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266" y="4415693"/>
                        <a:ext cx="12207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855703938"/>
              </p:ext>
            </p:extLst>
          </p:nvPr>
        </p:nvGraphicFramePr>
        <p:xfrm>
          <a:off x="5792212" y="4660311"/>
          <a:ext cx="1044575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0" name="Equation" r:id="rId5" imgW="495085" imgH="482391" progId="Equation.3">
                  <p:embed/>
                </p:oleObj>
              </mc:Choice>
              <mc:Fallback>
                <p:oleObj name="Equation" r:id="rId5" imgW="495085" imgH="482391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212" y="4660311"/>
                        <a:ext cx="1044575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2588830" y="2072437"/>
            <a:ext cx="41572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180° = </a:t>
            </a:r>
            <a:r>
              <a:rPr lang="el-GR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radians</a:t>
            </a:r>
            <a:endParaRPr lang="el-GR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342643" y="4415693"/>
            <a:ext cx="297389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These are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“</a:t>
            </a:r>
            <a:r>
              <a:rPr lang="en-US" altLang="en-US" sz="2400" u="sng" dirty="0">
                <a:latin typeface="Arial" panose="020B0604020202020204" pitchFamily="34" charset="0"/>
              </a:rPr>
              <a:t>conversion factors</a:t>
            </a:r>
            <a:r>
              <a:rPr lang="en-US" altLang="en-US" sz="2400" dirty="0"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98704" y="5796890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When you multiply a number by one of these factors, (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you are multiplying by “1”)</a:t>
            </a:r>
            <a:r>
              <a:rPr lang="en-US" altLang="en-US" sz="2400" dirty="0">
                <a:latin typeface="Arial" panose="020B0604020202020204" pitchFamily="34" charset="0"/>
              </a:rPr>
              <a:t> but the units are converted. 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709958"/>
              </p:ext>
            </p:extLst>
          </p:nvPr>
        </p:nvGraphicFramePr>
        <p:xfrm>
          <a:off x="359210" y="2362858"/>
          <a:ext cx="2038677" cy="1003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1" name="Equation" r:id="rId7" imgW="787320" imgH="419040" progId="Equation.3">
                  <p:embed/>
                </p:oleObj>
              </mc:Choice>
              <mc:Fallback>
                <p:oleObj name="Equation" r:id="rId7" imgW="787320" imgH="419040" progId="Equation.3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10" y="2362858"/>
                        <a:ext cx="2038677" cy="1003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332867"/>
              </p:ext>
            </p:extLst>
          </p:nvPr>
        </p:nvGraphicFramePr>
        <p:xfrm>
          <a:off x="590354" y="3310696"/>
          <a:ext cx="1576388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2" name="Equation" r:id="rId9" imgW="533160" imgH="393480" progId="Equation.3">
                  <p:embed/>
                </p:oleObj>
              </mc:Choice>
              <mc:Fallback>
                <p:oleObj name="Equation" r:id="rId9" imgW="533160" imgH="39348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54" y="3310696"/>
                        <a:ext cx="1576388" cy="107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136066"/>
              </p:ext>
            </p:extLst>
          </p:nvPr>
        </p:nvGraphicFramePr>
        <p:xfrm>
          <a:off x="6029960" y="2429449"/>
          <a:ext cx="1623567" cy="1032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3" name="Equation" r:id="rId11" imgW="609480" imgH="419040" progId="Equation.3">
                  <p:embed/>
                </p:oleObj>
              </mc:Choice>
              <mc:Fallback>
                <p:oleObj name="Equation" r:id="rId11" imgW="609480" imgH="41904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960" y="2429449"/>
                        <a:ext cx="1623567" cy="10322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196182"/>
              </p:ext>
            </p:extLst>
          </p:nvPr>
        </p:nvGraphicFramePr>
        <p:xfrm>
          <a:off x="6029960" y="3522050"/>
          <a:ext cx="1612900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4" name="Equation" r:id="rId13" imgW="545760" imgH="419040" progId="Equation.3">
                  <p:embed/>
                </p:oleObj>
              </mc:Choice>
              <mc:Fallback>
                <p:oleObj name="Equation" r:id="rId13" imgW="545760" imgH="419040" progId="Equation.3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960" y="3522050"/>
                        <a:ext cx="1612900" cy="114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0" y="787647"/>
            <a:ext cx="9220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u="sng" dirty="0">
                <a:solidFill>
                  <a:srgbClr val="FF0000"/>
                </a:solidFill>
                <a:latin typeface="Arial" panose="020B0604020202020204" pitchFamily="34" charset="0"/>
              </a:rPr>
              <a:t>Unit Conversion factor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:  a ratio of equal measurements in different units that allow conversion of a one type of unit to another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(feet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inches,  degrees  radians, radians  degrees  etc.)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en-US" altLang="en-US" sz="2400" u="sng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3E20AB8F-B23F-4F9C-B3D1-8EBE461DB00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79412" y="222191"/>
            <a:ext cx="8385175" cy="329906"/>
          </a:xfrm>
        </p:spPr>
        <p:txBody>
          <a:bodyPr/>
          <a:lstStyle/>
          <a:p>
            <a:pPr eaLnBrk="1" hangingPunct="1"/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Convert between radians and degrees using a “unit conversion factor”.</a:t>
            </a:r>
            <a:endParaRPr lang="en-US" altLang="en-US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34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3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50848"/>
          </a:xfrm>
        </p:spPr>
        <p:txBody>
          <a:bodyPr/>
          <a:lstStyle/>
          <a:p>
            <a:pPr algn="l"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Converting from Degrees to Radian Measure</a:t>
            </a:r>
          </a:p>
        </p:txBody>
      </p:sp>
      <p:sp>
        <p:nvSpPr>
          <p:cNvPr id="18435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44525" y="817562"/>
            <a:ext cx="3927475" cy="9191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dirty="0"/>
              <a:t>140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</a:p>
          <a:p>
            <a:pPr eaLnBrk="1" hangingPunct="1"/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294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4162998"/>
              </p:ext>
            </p:extLst>
          </p:nvPr>
        </p:nvGraphicFramePr>
        <p:xfrm>
          <a:off x="1075944" y="2537970"/>
          <a:ext cx="5111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3" name="Equation" r:id="rId3" imgW="164957" imgH="393359" progId="Equation.3">
                  <p:embed/>
                </p:oleObj>
              </mc:Choice>
              <mc:Fallback>
                <p:oleObj name="Equation" r:id="rId3" imgW="164957" imgH="39335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944" y="2537970"/>
                        <a:ext cx="5111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6" name="Object 1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751676099"/>
              </p:ext>
            </p:extLst>
          </p:nvPr>
        </p:nvGraphicFramePr>
        <p:xfrm>
          <a:off x="3590544" y="2766570"/>
          <a:ext cx="99218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4" name="Equation" r:id="rId5" imgW="355292" imgH="203024" progId="Equation.3">
                  <p:embed/>
                </p:oleObj>
              </mc:Choice>
              <mc:Fallback>
                <p:oleObj name="Equation" r:id="rId5" imgW="355292" imgH="203024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544" y="2766570"/>
                        <a:ext cx="992188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Rectangle 10"/>
          <p:cNvSpPr>
            <a:spLocks noChangeArrowheads="1"/>
          </p:cNvSpPr>
          <p:nvPr/>
        </p:nvSpPr>
        <p:spPr bwMode="auto">
          <a:xfrm>
            <a:off x="-143256" y="1736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22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121391"/>
              </p:ext>
            </p:extLst>
          </p:nvPr>
        </p:nvGraphicFramePr>
        <p:xfrm>
          <a:off x="2142744" y="617537"/>
          <a:ext cx="14192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5" name="Equation" r:id="rId7" imgW="495085" imgH="431613" progId="Equation.3">
                  <p:embed/>
                </p:oleObj>
              </mc:Choice>
              <mc:Fallback>
                <p:oleObj name="Equation" r:id="rId7" imgW="49508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744" y="617537"/>
                        <a:ext cx="141922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Rectangle 12"/>
          <p:cNvSpPr>
            <a:spLocks noRot="1" noChangeArrowheads="1"/>
          </p:cNvSpPr>
          <p:nvPr/>
        </p:nvSpPr>
        <p:spPr bwMode="auto">
          <a:xfrm>
            <a:off x="457200" y="1511300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Converting from Radian Measure to Degrees</a:t>
            </a:r>
          </a:p>
        </p:txBody>
      </p:sp>
      <p:sp>
        <p:nvSpPr>
          <p:cNvPr id="18441" name="Rectangle 14"/>
          <p:cNvSpPr>
            <a:spLocks noChangeArrowheads="1"/>
          </p:cNvSpPr>
          <p:nvPr/>
        </p:nvSpPr>
        <p:spPr bwMode="auto">
          <a:xfrm>
            <a:off x="-143256" y="1660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23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909037"/>
              </p:ext>
            </p:extLst>
          </p:nvPr>
        </p:nvGraphicFramePr>
        <p:xfrm>
          <a:off x="1837944" y="2461770"/>
          <a:ext cx="141922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6" name="Equation" r:id="rId9" imgW="495085" imgH="482391" progId="Equation.3">
                  <p:embed/>
                </p:oleObj>
              </mc:Choice>
              <mc:Fallback>
                <p:oleObj name="Equation" r:id="rId9" imgW="495085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7944" y="2461770"/>
                        <a:ext cx="1419225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Rectangle 17"/>
          <p:cNvSpPr>
            <a:spLocks noChangeArrowheads="1"/>
          </p:cNvSpPr>
          <p:nvPr/>
        </p:nvSpPr>
        <p:spPr bwMode="auto">
          <a:xfrm>
            <a:off x="-143256" y="1793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230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87040"/>
              </p:ext>
            </p:extLst>
          </p:nvPr>
        </p:nvGraphicFramePr>
        <p:xfrm>
          <a:off x="3742944" y="693737"/>
          <a:ext cx="149701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7" name="Equation" r:id="rId11" imgW="520474" imgH="393529" progId="Equation.3">
                  <p:embed/>
                </p:oleObj>
              </mc:Choice>
              <mc:Fallback>
                <p:oleObj name="Equation" r:id="rId11" imgW="52047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2944" y="693737"/>
                        <a:ext cx="1497013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rot="5400000">
            <a:off x="1571244" y="1036637"/>
            <a:ext cx="304800" cy="228600"/>
          </a:xfrm>
          <a:prstGeom prst="line">
            <a:avLst/>
          </a:prstGeom>
          <a:noFill/>
          <a:ln w="444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rot="5400000">
            <a:off x="3019044" y="1341437"/>
            <a:ext cx="304800" cy="228600"/>
          </a:xfrm>
          <a:prstGeom prst="line">
            <a:avLst/>
          </a:prstGeom>
          <a:noFill/>
          <a:ln w="444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831746"/>
              </p:ext>
            </p:extLst>
          </p:nvPr>
        </p:nvGraphicFramePr>
        <p:xfrm>
          <a:off x="5343144" y="693737"/>
          <a:ext cx="127793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8" name="Equation" r:id="rId13" imgW="444307" imgH="393529" progId="Equation.3">
                  <p:embed/>
                </p:oleObj>
              </mc:Choice>
              <mc:Fallback>
                <p:oleObj name="Equation" r:id="rId13" imgW="44430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144" y="693737"/>
                        <a:ext cx="1277938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233796"/>
              </p:ext>
            </p:extLst>
          </p:nvPr>
        </p:nvGraphicFramePr>
        <p:xfrm>
          <a:off x="6714744" y="693737"/>
          <a:ext cx="10953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9" name="Equation" r:id="rId15" imgW="380835" imgH="393529" progId="Equation.3">
                  <p:embed/>
                </p:oleObj>
              </mc:Choice>
              <mc:Fallback>
                <p:oleObj name="Equation" r:id="rId15" imgW="38083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4744" y="693737"/>
                        <a:ext cx="109537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rot="5400000">
            <a:off x="1190244" y="2728470"/>
            <a:ext cx="304800" cy="228600"/>
          </a:xfrm>
          <a:prstGeom prst="line">
            <a:avLst/>
          </a:prstGeom>
          <a:noFill/>
          <a:ln w="444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rot="5400000">
            <a:off x="2409444" y="3414270"/>
            <a:ext cx="304800" cy="228600"/>
          </a:xfrm>
          <a:prstGeom prst="line">
            <a:avLst/>
          </a:prstGeom>
          <a:noFill/>
          <a:ln w="444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353206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216175"/>
            <a:ext cx="8229600" cy="411162"/>
          </a:xfrm>
        </p:spPr>
        <p:txBody>
          <a:bodyPr/>
          <a:lstStyle/>
          <a:p>
            <a:pPr algn="l"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Problem types you’ll see:</a:t>
            </a:r>
          </a:p>
        </p:txBody>
      </p:sp>
      <p:grpSp>
        <p:nvGrpSpPr>
          <p:cNvPr id="18435" name="Group 14"/>
          <p:cNvGrpSpPr>
            <a:grpSpLocks/>
          </p:cNvGrpSpPr>
          <p:nvPr/>
        </p:nvGrpSpPr>
        <p:grpSpPr bwMode="auto">
          <a:xfrm>
            <a:off x="381000" y="681294"/>
            <a:ext cx="2787059" cy="2574624"/>
            <a:chOff x="2667000" y="2209800"/>
            <a:chExt cx="1676400" cy="1752600"/>
          </a:xfrm>
          <a:noFill/>
        </p:grpSpPr>
        <p:sp>
          <p:nvSpPr>
            <p:cNvPr id="18442" name="Oval 4"/>
            <p:cNvSpPr>
              <a:spLocks noChangeArrowheads="1"/>
            </p:cNvSpPr>
            <p:nvPr/>
          </p:nvSpPr>
          <p:spPr bwMode="auto">
            <a:xfrm>
              <a:off x="2667000" y="2209800"/>
              <a:ext cx="1676400" cy="1752600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cxnSp>
          <p:nvCxnSpPr>
            <p:cNvPr id="18443" name="Straight Arrow Connector 7"/>
            <p:cNvCxnSpPr>
              <a:cxnSpLocks noChangeShapeType="1"/>
            </p:cNvCxnSpPr>
            <p:nvPr/>
          </p:nvCxnSpPr>
          <p:spPr bwMode="auto">
            <a:xfrm flipH="1">
              <a:off x="3200400" y="3086100"/>
              <a:ext cx="304800" cy="876300"/>
            </a:xfrm>
            <a:prstGeom prst="straightConnector1">
              <a:avLst/>
            </a:prstGeom>
            <a:grpFill/>
            <a:ln w="22225" algn="ctr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8444" name="Straight Arrow Connector 9"/>
            <p:cNvCxnSpPr>
              <a:cxnSpLocks noChangeShapeType="1"/>
            </p:cNvCxnSpPr>
            <p:nvPr/>
          </p:nvCxnSpPr>
          <p:spPr bwMode="auto">
            <a:xfrm>
              <a:off x="3505200" y="3086100"/>
              <a:ext cx="838200" cy="114300"/>
            </a:xfrm>
            <a:prstGeom prst="straightConnector1">
              <a:avLst/>
            </a:prstGeom>
            <a:grpFill/>
            <a:ln w="22225" algn="ctr">
              <a:solidFill>
                <a:srgbClr val="000000"/>
              </a:solidFill>
              <a:round/>
              <a:headEnd/>
              <a:tailEnd type="arrow" w="med" len="med"/>
            </a:ln>
          </p:spPr>
        </p:cxnSp>
      </p:grpSp>
      <p:graphicFrame>
        <p:nvGraphicFramePr>
          <p:cNvPr id="1638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881213"/>
              </p:ext>
            </p:extLst>
          </p:nvPr>
        </p:nvGraphicFramePr>
        <p:xfrm>
          <a:off x="1646340" y="2153092"/>
          <a:ext cx="10334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5" name="Equation" r:id="rId3" imgW="558558" imgH="304668" progId="Equation.3">
                  <p:embed/>
                </p:oleObj>
              </mc:Choice>
              <mc:Fallback>
                <p:oleObj name="Equation" r:id="rId3" imgW="558558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340" y="2153092"/>
                        <a:ext cx="10334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43619"/>
              </p:ext>
            </p:extLst>
          </p:nvPr>
        </p:nvGraphicFramePr>
        <p:xfrm>
          <a:off x="1674044" y="1590384"/>
          <a:ext cx="13843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6" name="Equation" r:id="rId5" imgW="748975" imgH="177723" progId="Equation.3">
                  <p:embed/>
                </p:oleObj>
              </mc:Choice>
              <mc:Fallback>
                <p:oleObj name="Equation" r:id="rId5" imgW="748975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044" y="1590384"/>
                        <a:ext cx="138430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16"/>
          <p:cNvSpPr>
            <a:spLocks noChangeArrowheads="1"/>
          </p:cNvSpPr>
          <p:nvPr/>
        </p:nvSpPr>
        <p:spPr bwMode="auto">
          <a:xfrm>
            <a:off x="3945141" y="216175"/>
            <a:ext cx="5198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What is length of the subtended arc?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338702"/>
              </p:ext>
            </p:extLst>
          </p:nvPr>
        </p:nvGraphicFramePr>
        <p:xfrm>
          <a:off x="4009478" y="777395"/>
          <a:ext cx="1381353" cy="532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7" name="Equation" r:id="rId7" imgW="469696" imgH="177723" progId="Equation.3">
                  <p:embed/>
                </p:oleObj>
              </mc:Choice>
              <mc:Fallback>
                <p:oleObj name="Equation" r:id="rId7" imgW="469696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9478" y="777395"/>
                        <a:ext cx="1381353" cy="53299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286650"/>
              </p:ext>
            </p:extLst>
          </p:nvPr>
        </p:nvGraphicFramePr>
        <p:xfrm>
          <a:off x="6103576" y="677840"/>
          <a:ext cx="2263342" cy="93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8" name="Equation" r:id="rId9" imgW="748975" imgH="304668" progId="Equation.3">
                  <p:embed/>
                </p:oleObj>
              </mc:Choice>
              <mc:Fallback>
                <p:oleObj name="Equation" r:id="rId9" imgW="748975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576" y="677840"/>
                        <a:ext cx="2263342" cy="93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134281"/>
              </p:ext>
            </p:extLst>
          </p:nvPr>
        </p:nvGraphicFramePr>
        <p:xfrm>
          <a:off x="4700155" y="1513585"/>
          <a:ext cx="2501893" cy="1068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9" name="Equation" r:id="rId11" imgW="939392" imgH="393529" progId="Equation.3">
                  <p:embed/>
                </p:oleObj>
              </mc:Choice>
              <mc:Fallback>
                <p:oleObj name="Equation" r:id="rId11" imgW="93939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155" y="1513585"/>
                        <a:ext cx="2501893" cy="10686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4">
            <a:extLst>
              <a:ext uri="{FF2B5EF4-FFF2-40B4-BE49-F238E27FC236}">
                <a16:creationId xmlns:a16="http://schemas.microsoft.com/office/drawing/2014/main" id="{D16417B4-0F2B-47B1-99F6-55FACE217D57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602083"/>
            <a:ext cx="2679122" cy="2722518"/>
            <a:chOff x="2667000" y="2209800"/>
            <a:chExt cx="1676400" cy="1752600"/>
          </a:xfrm>
          <a:noFill/>
        </p:grpSpPr>
        <p:sp>
          <p:nvSpPr>
            <p:cNvPr id="14" name="Oval 4">
              <a:extLst>
                <a:ext uri="{FF2B5EF4-FFF2-40B4-BE49-F238E27FC236}">
                  <a16:creationId xmlns:a16="http://schemas.microsoft.com/office/drawing/2014/main" id="{837BE6AF-1D84-4167-98BE-BEAD23D9A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7000" y="2209800"/>
              <a:ext cx="1676400" cy="1752600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cxnSp>
          <p:nvCxnSpPr>
            <p:cNvPr id="15" name="Straight Arrow Connector 7">
              <a:extLst>
                <a:ext uri="{FF2B5EF4-FFF2-40B4-BE49-F238E27FC236}">
                  <a16:creationId xmlns:a16="http://schemas.microsoft.com/office/drawing/2014/main" id="{C6AC5584-024D-478F-95E4-77EC68CED05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200400" y="3086100"/>
              <a:ext cx="304800" cy="876300"/>
            </a:xfrm>
            <a:prstGeom prst="straightConnector1">
              <a:avLst/>
            </a:prstGeom>
            <a:grpFill/>
            <a:ln w="22225" algn="ctr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6" name="Straight Arrow Connector 9">
              <a:extLst>
                <a:ext uri="{FF2B5EF4-FFF2-40B4-BE49-F238E27FC236}">
                  <a16:creationId xmlns:a16="http://schemas.microsoft.com/office/drawing/2014/main" id="{FD6BDF7D-DAD6-45BF-8858-63498F8087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05200" y="3086100"/>
              <a:ext cx="838200" cy="114300"/>
            </a:xfrm>
            <a:prstGeom prst="straightConnector1">
              <a:avLst/>
            </a:prstGeom>
            <a:grpFill/>
            <a:ln w="22225" algn="ctr">
              <a:solidFill>
                <a:srgbClr val="000000"/>
              </a:solidFill>
              <a:round/>
              <a:headEnd/>
              <a:tailEnd type="arrow" w="med" len="med"/>
            </a:ln>
          </p:spPr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Object 13">
                <a:extLst>
                  <a:ext uri="{FF2B5EF4-FFF2-40B4-BE49-F238E27FC236}">
                    <a16:creationId xmlns:a16="http://schemas.microsoft.com/office/drawing/2014/main" id="{18613750-3C5F-4602-A89D-08E332A8FFF4}"/>
                  </a:ext>
                </a:extLst>
              </p:cNvPr>
              <p:cNvSpPr txBox="1"/>
              <p:nvPr/>
            </p:nvSpPr>
            <p:spPr bwMode="auto">
              <a:xfrm>
                <a:off x="1297829" y="5267617"/>
                <a:ext cx="1606753" cy="50323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=110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7" name="Object 13">
                <a:extLst>
                  <a:ext uri="{FF2B5EF4-FFF2-40B4-BE49-F238E27FC236}">
                    <a16:creationId xmlns:a16="http://schemas.microsoft.com/office/drawing/2014/main" id="{18613750-3C5F-4602-A89D-08E332A8F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7829" y="5267617"/>
                <a:ext cx="1606753" cy="50323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Object 15">
                <a:extLst>
                  <a:ext uri="{FF2B5EF4-FFF2-40B4-BE49-F238E27FC236}">
                    <a16:creationId xmlns:a16="http://schemas.microsoft.com/office/drawing/2014/main" id="{DA18D22E-8C78-4207-B270-C19A7FAA0834}"/>
                  </a:ext>
                </a:extLst>
              </p:cNvPr>
              <p:cNvSpPr txBox="1"/>
              <p:nvPr/>
            </p:nvSpPr>
            <p:spPr bwMode="auto">
              <a:xfrm rot="476319">
                <a:off x="1307522" y="4543426"/>
                <a:ext cx="2209799" cy="29368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m:rPr>
                          <m:nor/>
                        </m:rPr>
                        <a:rPr lang="en-US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inches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1" name="Object 15">
                <a:extLst>
                  <a:ext uri="{FF2B5EF4-FFF2-40B4-BE49-F238E27FC236}">
                    <a16:creationId xmlns:a16="http://schemas.microsoft.com/office/drawing/2014/main" id="{DA18D22E-8C78-4207-B270-C19A7FAA08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476319">
                <a:off x="1307522" y="4543426"/>
                <a:ext cx="2209799" cy="293688"/>
              </a:xfrm>
              <a:prstGeom prst="rect">
                <a:avLst/>
              </a:prstGeom>
              <a:blipFill>
                <a:blip r:embed="rId14"/>
                <a:stretch>
                  <a:fillRect b="-11111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16">
            <a:extLst>
              <a:ext uri="{FF2B5EF4-FFF2-40B4-BE49-F238E27FC236}">
                <a16:creationId xmlns:a16="http://schemas.microsoft.com/office/drawing/2014/main" id="{86348523-E48D-4D73-8A44-5882F7E00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295" y="3481723"/>
            <a:ext cx="23813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You </a:t>
            </a:r>
            <a:r>
              <a:rPr lang="en-US" altLang="en-US" sz="2400" u="sng" dirty="0">
                <a:latin typeface="Arial" panose="020B0604020202020204" pitchFamily="34" charset="0"/>
              </a:rPr>
              <a:t>cannot use</a:t>
            </a:r>
            <a:r>
              <a:rPr lang="en-US" altLang="en-US" sz="2400" dirty="0">
                <a:latin typeface="Arial" panose="020B0604020202020204" pitchFamily="34" charset="0"/>
              </a:rPr>
              <a:t>:</a:t>
            </a: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F64A5092-2EA1-4147-8E51-6304D4E32C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817863"/>
              </p:ext>
            </p:extLst>
          </p:nvPr>
        </p:nvGraphicFramePr>
        <p:xfrm>
          <a:off x="4953000" y="3418006"/>
          <a:ext cx="1381353" cy="532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0" name="Equation" r:id="rId15" imgW="469696" imgH="177723" progId="Equation.3">
                  <p:embed/>
                </p:oleObj>
              </mc:Choice>
              <mc:Fallback>
                <p:oleObj name="Equation" r:id="rId15" imgW="469696" imgH="177723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418006"/>
                        <a:ext cx="1381353" cy="53299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6">
            <a:extLst>
              <a:ext uri="{FF2B5EF4-FFF2-40B4-BE49-F238E27FC236}">
                <a16:creationId xmlns:a16="http://schemas.microsoft.com/office/drawing/2014/main" id="{CC86B174-982C-4662-8E9D-811E0A940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8344" y="3941520"/>
            <a:ext cx="14847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Why not?</a:t>
            </a: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65AE74E2-6A42-473F-9ADE-1AB360C47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146" y="4529140"/>
            <a:ext cx="504185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This formula is a re-arrangement of the definition of radian measure.  You cannot use degrees with this formula.</a:t>
            </a:r>
          </a:p>
        </p:txBody>
      </p:sp>
    </p:spTree>
    <p:extLst>
      <p:ext uri="{BB962C8B-B14F-4D97-AF65-F5344CB8AC3E}">
        <p14:creationId xmlns:p14="http://schemas.microsoft.com/office/powerpoint/2010/main" val="346820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3" grpId="0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182880" y="115319"/>
            <a:ext cx="8578544" cy="8077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Solving “subtended arc” problems: (1) use a proportion OR </a:t>
            </a:r>
          </a:p>
          <a:p>
            <a:pPr algn="l"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(2) convert the angle measure to radians and use the formula.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496018"/>
              </p:ext>
            </p:extLst>
          </p:nvPr>
        </p:nvGraphicFramePr>
        <p:xfrm>
          <a:off x="421507" y="1530961"/>
          <a:ext cx="3743934" cy="967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3" name="Equation" r:id="rId3" imgW="1752480" imgH="444240" progId="Equation.3">
                  <p:embed/>
                </p:oleObj>
              </mc:Choice>
              <mc:Fallback>
                <p:oleObj name="Equation" r:id="rId3" imgW="1752480" imgH="4442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507" y="1530961"/>
                        <a:ext cx="3743934" cy="96702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57370" y="2682061"/>
          <a:ext cx="6181551" cy="92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4" name="Equation" r:id="rId5" imgW="2869920" imgH="419040" progId="Equation.3">
                  <p:embed/>
                </p:oleObj>
              </mc:Choice>
              <mc:Fallback>
                <p:oleObj name="Equation" r:id="rId5" imgW="2869920" imgH="4190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0" y="2682061"/>
                        <a:ext cx="6181551" cy="92056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152400" y="3810000"/>
            <a:ext cx="3276600" cy="3048000"/>
            <a:chOff x="2667000" y="2209800"/>
            <a:chExt cx="1676400" cy="1752600"/>
          </a:xfrm>
          <a:noFill/>
        </p:grpSpPr>
        <p:sp>
          <p:nvSpPr>
            <p:cNvPr id="11" name="Oval 4"/>
            <p:cNvSpPr>
              <a:spLocks noChangeArrowheads="1"/>
            </p:cNvSpPr>
            <p:nvPr/>
          </p:nvSpPr>
          <p:spPr bwMode="auto">
            <a:xfrm>
              <a:off x="2667000" y="2209800"/>
              <a:ext cx="1676400" cy="1752600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cxnSp>
          <p:nvCxnSpPr>
            <p:cNvPr id="12" name="Straight Arrow Connector 7"/>
            <p:cNvCxnSpPr>
              <a:cxnSpLocks noChangeShapeType="1"/>
            </p:cNvCxnSpPr>
            <p:nvPr/>
          </p:nvCxnSpPr>
          <p:spPr bwMode="auto">
            <a:xfrm flipH="1">
              <a:off x="3200400" y="3086100"/>
              <a:ext cx="304800" cy="876300"/>
            </a:xfrm>
            <a:prstGeom prst="straightConnector1">
              <a:avLst/>
            </a:prstGeom>
            <a:grpFill/>
            <a:ln w="22225" algn="ctr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3" name="Straight Arrow Connector 9"/>
            <p:cNvCxnSpPr>
              <a:cxnSpLocks noChangeShapeType="1"/>
            </p:cNvCxnSpPr>
            <p:nvPr/>
          </p:nvCxnSpPr>
          <p:spPr bwMode="auto">
            <a:xfrm>
              <a:off x="3505200" y="3086100"/>
              <a:ext cx="838200" cy="114300"/>
            </a:xfrm>
            <a:prstGeom prst="straightConnector1">
              <a:avLst/>
            </a:prstGeom>
            <a:grpFill/>
            <a:ln w="22225" algn="ctr">
              <a:solidFill>
                <a:srgbClr val="000000"/>
              </a:solidFill>
              <a:round/>
              <a:headEnd/>
              <a:tailEnd type="arrow" w="med" len="med"/>
            </a:ln>
          </p:spPr>
        </p:cxnSp>
      </p:grpSp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1799793" y="5498779"/>
          <a:ext cx="10334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5" name="Equation" r:id="rId7" imgW="558558" imgH="304668" progId="Equation.3">
                  <p:embed/>
                </p:oleObj>
              </mc:Choice>
              <mc:Fallback>
                <p:oleObj name="Equation" r:id="rId7" imgW="558558" imgH="304668" progId="Equation.3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9793" y="5498779"/>
                        <a:ext cx="10334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5"/>
          <p:cNvGraphicFramePr>
            <a:graphicFrameLocks noChangeAspect="1"/>
          </p:cNvGraphicFramePr>
          <p:nvPr>
            <p:extLst/>
          </p:nvPr>
        </p:nvGraphicFramePr>
        <p:xfrm>
          <a:off x="1891598" y="4987810"/>
          <a:ext cx="13843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6" name="Equation" r:id="rId9" imgW="748975" imgH="177723" progId="Equation.3">
                  <p:embed/>
                </p:oleObj>
              </mc:Choice>
              <mc:Fallback>
                <p:oleObj name="Equation" r:id="rId9" imgW="748975" imgH="177723" progId="Equation.3">
                  <p:embed/>
                  <p:pic>
                    <p:nvPicPr>
                      <p:cNvPr id="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1598" y="4987810"/>
                        <a:ext cx="138430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5484824" y="1356772"/>
          <a:ext cx="3276600" cy="1023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7" name="Equation" r:id="rId11" imgW="1282680" imgH="393480" progId="Equation.3">
                  <p:embed/>
                </p:oleObj>
              </mc:Choice>
              <mc:Fallback>
                <p:oleObj name="Equation" r:id="rId11" imgW="1282680" imgH="393480" progId="Equation.3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24" y="1356772"/>
                        <a:ext cx="3276600" cy="1023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6343010" y="2427646"/>
          <a:ext cx="2465387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8" name="Equation" r:id="rId13" imgW="965160" imgH="482400" progId="Equation.3">
                  <p:embed/>
                </p:oleObj>
              </mc:Choice>
              <mc:Fallback>
                <p:oleObj name="Equation" r:id="rId13" imgW="965160" imgH="482400" progId="Equation.3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010" y="2427646"/>
                        <a:ext cx="2465387" cy="125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3275898" y="3714521"/>
          <a:ext cx="2595563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9" name="Equation" r:id="rId15" imgW="1015920" imgH="482400" progId="Equation.3">
                  <p:embed/>
                </p:oleObj>
              </mc:Choice>
              <mc:Fallback>
                <p:oleObj name="Equation" r:id="rId15" imgW="1015920" imgH="48240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98" y="3714521"/>
                        <a:ext cx="2595563" cy="125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flipH="1">
            <a:off x="3839641" y="4336087"/>
            <a:ext cx="487977" cy="274983"/>
          </a:xfrm>
          <a:prstGeom prst="line">
            <a:avLst/>
          </a:prstGeom>
          <a:noFill/>
          <a:ln w="444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flipH="1">
            <a:off x="5258692" y="4706046"/>
            <a:ext cx="411777" cy="216360"/>
          </a:xfrm>
          <a:prstGeom prst="line">
            <a:avLst/>
          </a:prstGeom>
          <a:noFill/>
          <a:ln w="444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7353300" y="5152116"/>
          <a:ext cx="1719263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0" name="Equation" r:id="rId17" imgW="672840" imgH="393480" progId="Equation.3">
                  <p:embed/>
                </p:oleObj>
              </mc:Choice>
              <mc:Fallback>
                <p:oleObj name="Equation" r:id="rId17" imgW="672840" imgH="393480" progId="Equation.3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3300" y="5152116"/>
                        <a:ext cx="1719263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297342" y="4055629"/>
                <a:ext cx="1998901" cy="8181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5∗3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342" y="4055629"/>
                <a:ext cx="1998901" cy="81817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16">
            <a:extLst>
              <a:ext uri="{FF2B5EF4-FFF2-40B4-BE49-F238E27FC236}">
                <a16:creationId xmlns:a16="http://schemas.microsoft.com/office/drawing/2014/main" id="{80F593D1-1760-47BD-9393-97B0F394A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986" y="5166536"/>
            <a:ext cx="42640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We want our answers 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reduced fraction form, with (Pi) </a:t>
            </a:r>
            <a:r>
              <a:rPr lang="el-GR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π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 in the answer.</a:t>
            </a:r>
          </a:p>
        </p:txBody>
      </p:sp>
    </p:spTree>
    <p:extLst>
      <p:ext uri="{BB962C8B-B14F-4D97-AF65-F5344CB8AC3E}">
        <p14:creationId xmlns:p14="http://schemas.microsoft.com/office/powerpoint/2010/main" val="306669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956"/>
            <a:ext cx="8229600" cy="1143000"/>
          </a:xfrm>
        </p:spPr>
        <p:txBody>
          <a:bodyPr/>
          <a:lstStyle/>
          <a:p>
            <a:pPr algn="l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Quiz 6-2  (Give the Exact ratios)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219200" y="5336942"/>
            <a:ext cx="21146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4.    sin(60</a:t>
            </a:r>
            <a:r>
              <a:rPr lang="en-US" sz="2800" dirty="0">
                <a:solidFill>
                  <a:srgbClr val="000000"/>
                </a:solidFill>
                <a:latin typeface="Arial" charset="0"/>
                <a:cs typeface="Arial" charset="0"/>
              </a:rPr>
              <a:t>º)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1219200" y="1417638"/>
            <a:ext cx="29835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1.    Sin(210</a:t>
            </a:r>
            <a:r>
              <a:rPr lang="en-US" sz="2800" dirty="0">
                <a:solidFill>
                  <a:srgbClr val="000000"/>
                </a:solidFill>
                <a:latin typeface="Arial" charset="0"/>
                <a:cs typeface="Arial" charset="0"/>
              </a:rPr>
              <a:t>º) = ?</a:t>
            </a: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1225446" y="3950442"/>
            <a:ext cx="30235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3.    cos(315</a:t>
            </a:r>
            <a:r>
              <a:rPr lang="en-US" sz="2800" dirty="0">
                <a:solidFill>
                  <a:srgbClr val="000000"/>
                </a:solidFill>
                <a:latin typeface="Arial" charset="0"/>
                <a:cs typeface="Arial" charset="0"/>
              </a:rPr>
              <a:t>º) = ?</a:t>
            </a: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191718" y="2684040"/>
            <a:ext cx="29642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2.    tan(210</a:t>
            </a:r>
            <a:r>
              <a:rPr lang="en-US" sz="2800" dirty="0">
                <a:solidFill>
                  <a:srgbClr val="000000"/>
                </a:solidFill>
                <a:latin typeface="Arial" charset="0"/>
                <a:cs typeface="Arial" charset="0"/>
              </a:rPr>
              <a:t>º) = ?</a:t>
            </a:r>
          </a:p>
        </p:txBody>
      </p:sp>
      <p:graphicFrame>
        <p:nvGraphicFramePr>
          <p:cNvPr id="9" name="Object 41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565465174"/>
              </p:ext>
            </p:extLst>
          </p:nvPr>
        </p:nvGraphicFramePr>
        <p:xfrm>
          <a:off x="4805363" y="1209675"/>
          <a:ext cx="998537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8" name="Equation" r:id="rId3" imgW="342720" imgH="304560" progId="Equation.3">
                  <p:embed/>
                </p:oleObj>
              </mc:Choice>
              <mc:Fallback>
                <p:oleObj name="Equation" r:id="rId3" imgW="342720" imgH="30456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3" y="1209675"/>
                        <a:ext cx="998537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376552"/>
              </p:ext>
            </p:extLst>
          </p:nvPr>
        </p:nvGraphicFramePr>
        <p:xfrm>
          <a:off x="3930650" y="4924425"/>
          <a:ext cx="124460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9" name="Equation" r:id="rId5" imgW="368280" imgH="342720" progId="Equation.3">
                  <p:embed/>
                </p:oleObj>
              </mc:Choice>
              <mc:Fallback>
                <p:oleObj name="Equation" r:id="rId5" imgW="368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650" y="4924425"/>
                        <a:ext cx="124460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1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584873296"/>
              </p:ext>
            </p:extLst>
          </p:nvPr>
        </p:nvGraphicFramePr>
        <p:xfrm>
          <a:off x="4724400" y="2409825"/>
          <a:ext cx="8699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0" name="Equation" r:id="rId7" imgW="368280" imgH="342720" progId="Equation.3">
                  <p:embed/>
                </p:oleObj>
              </mc:Choice>
              <mc:Fallback>
                <p:oleObj name="Equation" r:id="rId7" imgW="368280" imgH="34272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409825"/>
                        <a:ext cx="8699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1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741064540"/>
              </p:ext>
            </p:extLst>
          </p:nvPr>
        </p:nvGraphicFramePr>
        <p:xfrm>
          <a:off x="4691063" y="3700463"/>
          <a:ext cx="871537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1" name="Equation" r:id="rId9" imgW="368280" imgH="342720" progId="Equation.3">
                  <p:embed/>
                </p:oleObj>
              </mc:Choice>
              <mc:Fallback>
                <p:oleObj name="Equation" r:id="rId9" imgW="368280" imgH="34272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063" y="3700463"/>
                        <a:ext cx="871537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56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28857" y="1588"/>
            <a:ext cx="9020457" cy="813475"/>
          </a:xfrm>
        </p:spPr>
        <p:txBody>
          <a:bodyPr/>
          <a:lstStyle/>
          <a:p>
            <a:pPr algn="l"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area of a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is a fraction of the area of a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circle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3909" name="Oval 5"/>
          <p:cNvSpPr>
            <a:spLocks noChangeArrowheads="1"/>
          </p:cNvSpPr>
          <p:nvPr/>
        </p:nvSpPr>
        <p:spPr bwMode="auto">
          <a:xfrm>
            <a:off x="-1371600" y="1447800"/>
            <a:ext cx="4953000" cy="464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1143000" y="14478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 flipH="1" flipV="1">
            <a:off x="-609600" y="3809999"/>
            <a:ext cx="4599505" cy="164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 flipV="1">
            <a:off x="1143000" y="2514600"/>
            <a:ext cx="2209800" cy="1295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V="1">
            <a:off x="1143000" y="3810000"/>
            <a:ext cx="2590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Freeform 10"/>
          <p:cNvSpPr>
            <a:spLocks/>
          </p:cNvSpPr>
          <p:nvPr/>
        </p:nvSpPr>
        <p:spPr bwMode="auto">
          <a:xfrm>
            <a:off x="3200400" y="2514600"/>
            <a:ext cx="376238" cy="1317625"/>
          </a:xfrm>
          <a:custGeom>
            <a:avLst/>
            <a:gdLst>
              <a:gd name="T0" fmla="*/ 2147483646 w 237"/>
              <a:gd name="T1" fmla="*/ 2147483646 h 830"/>
              <a:gd name="T2" fmla="*/ 2147483646 w 237"/>
              <a:gd name="T3" fmla="*/ 2147483646 h 830"/>
              <a:gd name="T4" fmla="*/ 2147483646 w 237"/>
              <a:gd name="T5" fmla="*/ 2147483646 h 830"/>
              <a:gd name="T6" fmla="*/ 2147483646 w 237"/>
              <a:gd name="T7" fmla="*/ 2147483646 h 830"/>
              <a:gd name="T8" fmla="*/ 2147483646 w 237"/>
              <a:gd name="T9" fmla="*/ 2147483646 h 830"/>
              <a:gd name="T10" fmla="*/ 2147483646 w 237"/>
              <a:gd name="T11" fmla="*/ 2147483646 h 830"/>
              <a:gd name="T12" fmla="*/ 2147483646 w 237"/>
              <a:gd name="T13" fmla="*/ 2147483646 h 830"/>
              <a:gd name="T14" fmla="*/ 0 w 237"/>
              <a:gd name="T15" fmla="*/ 0 h 83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7"/>
              <a:gd name="T25" fmla="*/ 0 h 830"/>
              <a:gd name="T26" fmla="*/ 237 w 237"/>
              <a:gd name="T27" fmla="*/ 830 h 83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7" h="830">
                <a:moveTo>
                  <a:pt x="233" y="830"/>
                </a:moveTo>
                <a:cubicBezTo>
                  <a:pt x="233" y="822"/>
                  <a:pt x="233" y="814"/>
                  <a:pt x="233" y="782"/>
                </a:cubicBezTo>
                <a:cubicBezTo>
                  <a:pt x="233" y="750"/>
                  <a:pt x="237" y="694"/>
                  <a:pt x="233" y="638"/>
                </a:cubicBezTo>
                <a:cubicBezTo>
                  <a:pt x="229" y="582"/>
                  <a:pt x="222" y="503"/>
                  <a:pt x="212" y="446"/>
                </a:cubicBezTo>
                <a:cubicBezTo>
                  <a:pt x="202" y="389"/>
                  <a:pt x="183" y="335"/>
                  <a:pt x="171" y="295"/>
                </a:cubicBezTo>
                <a:cubicBezTo>
                  <a:pt x="159" y="255"/>
                  <a:pt x="151" y="237"/>
                  <a:pt x="137" y="206"/>
                </a:cubicBezTo>
                <a:cubicBezTo>
                  <a:pt x="123" y="175"/>
                  <a:pt x="112" y="144"/>
                  <a:pt x="89" y="110"/>
                </a:cubicBezTo>
                <a:cubicBezTo>
                  <a:pt x="66" y="76"/>
                  <a:pt x="19" y="23"/>
                  <a:pt x="0" y="0"/>
                </a:cubicBezTo>
              </a:path>
            </a:pathLst>
          </a:custGeom>
          <a:noFill/>
          <a:ln w="571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2084342" y="2589273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25614" name="Rectangle 30"/>
          <p:cNvSpPr>
            <a:spLocks noChangeArrowheads="1"/>
          </p:cNvSpPr>
          <p:nvPr/>
        </p:nvSpPr>
        <p:spPr bwMode="auto">
          <a:xfrm>
            <a:off x="0" y="2847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5615" name="Rectangle 34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5616" name="Rectangle 36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5617" name="Rectangle 38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5618" name="Rectangle 40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4602480" y="724556"/>
          <a:ext cx="3792538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0" name="Equation" r:id="rId3" imgW="1562040" imgH="444240" progId="Equation.3">
                  <p:embed/>
                </p:oleObj>
              </mc:Choice>
              <mc:Fallback>
                <p:oleObj name="Equation" r:id="rId3" imgW="1562040" imgH="444240" progId="Equation.3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480" y="724556"/>
                        <a:ext cx="3792538" cy="10985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4746784" y="2045216"/>
          <a:ext cx="301625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1" name="Equation" r:id="rId5" imgW="1180800" imgH="393480" progId="Equation.3">
                  <p:embed/>
                </p:oleObj>
              </mc:Choice>
              <mc:Fallback>
                <p:oleObj name="Equation" r:id="rId5" imgW="1180800" imgH="393480" progId="Equation.3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784" y="2045216"/>
                        <a:ext cx="3016250" cy="10239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355862" y="724556"/>
            <a:ext cx="2711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u="sng" dirty="0">
                <a:solidFill>
                  <a:srgbClr val="FF0000"/>
                </a:solidFill>
                <a:cs typeface="Arial" panose="020B0604020202020204" pitchFamily="34" charset="0"/>
              </a:rPr>
              <a:t>Write a proportion.</a:t>
            </a:r>
            <a:endParaRPr lang="en-US" altLang="en-US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034167" y="3322985"/>
            <a:ext cx="51663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Arial" charset="0"/>
                <a:sym typeface="Wingdings" panose="05000000000000000000" pitchFamily="2" charset="2"/>
              </a:rPr>
              <a:t>Exact dimension  Exact answer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panose="05000000000000000000" pitchFamily="2" charset="2"/>
              </a:rPr>
              <a:t> </a:t>
            </a:r>
          </a:p>
          <a:p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panose="05000000000000000000" pitchFamily="2" charset="2"/>
              </a:rPr>
              <a:t>leave the “pi” symbol in your answer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32506" y="3301086"/>
                <a:ext cx="60856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US" sz="3200" dirty="0"/>
                            <m:t> </m:t>
                          </m:r>
                        </m:e>
                        <m:sup>
                          <m:r>
                            <a:rPr lang="en-US" sz="32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506" y="3301086"/>
                <a:ext cx="608565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790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819400" y="2792777"/>
            <a:ext cx="2945606" cy="31432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  </a:t>
            </a:r>
          </a:p>
        </p:txBody>
      </p:sp>
      <p:grpSp>
        <p:nvGrpSpPr>
          <p:cNvPr id="37892" name="Group 3"/>
          <p:cNvGrpSpPr>
            <a:grpSpLocks/>
          </p:cNvGrpSpPr>
          <p:nvPr/>
        </p:nvGrpSpPr>
        <p:grpSpPr bwMode="auto">
          <a:xfrm>
            <a:off x="2265759" y="2011900"/>
            <a:ext cx="4229100" cy="3886200"/>
            <a:chOff x="-480" y="1488"/>
            <a:chExt cx="3552" cy="3264"/>
          </a:xfrm>
          <a:noFill/>
        </p:grpSpPr>
        <p:sp>
          <p:nvSpPr>
            <p:cNvPr id="155652" name="Oval 4"/>
            <p:cNvSpPr>
              <a:spLocks noChangeArrowheads="1"/>
            </p:cNvSpPr>
            <p:nvPr/>
          </p:nvSpPr>
          <p:spPr bwMode="auto">
            <a:xfrm>
              <a:off x="-240" y="1584"/>
              <a:ext cx="3120" cy="292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55653" name="Line 5"/>
            <p:cNvSpPr>
              <a:spLocks noChangeShapeType="1"/>
            </p:cNvSpPr>
            <p:nvPr/>
          </p:nvSpPr>
          <p:spPr bwMode="auto">
            <a:xfrm>
              <a:off x="1296" y="1488"/>
              <a:ext cx="0" cy="326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55654" name="Line 6"/>
            <p:cNvSpPr>
              <a:spLocks noChangeShapeType="1"/>
            </p:cNvSpPr>
            <p:nvPr/>
          </p:nvSpPr>
          <p:spPr bwMode="auto">
            <a:xfrm flipH="1">
              <a:off x="-480" y="3024"/>
              <a:ext cx="355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6437519" y="367611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1619250" y="3592877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180</a:t>
            </a:r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4076700" y="5707427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270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4133849" y="1649777"/>
            <a:ext cx="527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90</a:t>
            </a:r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5178126" y="1772857"/>
            <a:ext cx="639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60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155675" name="Text Box 27"/>
          <p:cNvSpPr txBox="1">
            <a:spLocks noChangeArrowheads="1"/>
          </p:cNvSpPr>
          <p:nvPr/>
        </p:nvSpPr>
        <p:spPr bwMode="auto">
          <a:xfrm>
            <a:off x="2932891" y="1791056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120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155676" name="Text Box 28"/>
          <p:cNvSpPr txBox="1">
            <a:spLocks noChangeArrowheads="1"/>
          </p:cNvSpPr>
          <p:nvPr/>
        </p:nvSpPr>
        <p:spPr bwMode="auto">
          <a:xfrm>
            <a:off x="3046051" y="5458999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240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155677" name="Text Box 29"/>
          <p:cNvSpPr txBox="1">
            <a:spLocks noChangeArrowheads="1"/>
          </p:cNvSpPr>
          <p:nvPr/>
        </p:nvSpPr>
        <p:spPr bwMode="auto">
          <a:xfrm>
            <a:off x="5292426" y="5364527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300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5133974" y="2205582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3482607" y="2228918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482607" y="5312784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122693" y="5319897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6144110" y="2718995"/>
            <a:ext cx="639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30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>
            <a:off x="1928782" y="2737859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150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55" name="Text Box 28"/>
          <p:cNvSpPr txBox="1">
            <a:spLocks noChangeArrowheads="1"/>
          </p:cNvSpPr>
          <p:nvPr/>
        </p:nvSpPr>
        <p:spPr bwMode="auto">
          <a:xfrm>
            <a:off x="1855785" y="4559392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210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56" name="Text Box 29"/>
          <p:cNvSpPr txBox="1">
            <a:spLocks noChangeArrowheads="1"/>
          </p:cNvSpPr>
          <p:nvPr/>
        </p:nvSpPr>
        <p:spPr bwMode="auto">
          <a:xfrm>
            <a:off x="6181070" y="4574881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330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5985217" y="2924531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645027" y="2968692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2647950" y="4500741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002096" y="4555075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5656191" y="4996873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4661558" y="3327045"/>
            <a:ext cx="10045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r = 1</a:t>
            </a:r>
          </a:p>
        </p:txBody>
      </p:sp>
      <p:cxnSp>
        <p:nvCxnSpPr>
          <p:cNvPr id="51" name="Straight Arrow Connector 50"/>
          <p:cNvCxnSpPr>
            <a:cxnSpLocks noChangeShapeType="1"/>
          </p:cNvCxnSpPr>
          <p:nvPr/>
        </p:nvCxnSpPr>
        <p:spPr bwMode="auto">
          <a:xfrm flipV="1">
            <a:off x="4389988" y="3840700"/>
            <a:ext cx="1930250" cy="2044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Oval 51"/>
          <p:cNvSpPr/>
          <p:nvPr/>
        </p:nvSpPr>
        <p:spPr bwMode="auto">
          <a:xfrm>
            <a:off x="4292203" y="2038674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2473577" y="3754975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254865" y="5526626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6182915" y="3735745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4" name="Rectangle 5"/>
          <p:cNvSpPr txBox="1">
            <a:spLocks noRot="1" noChangeArrowheads="1"/>
          </p:cNvSpPr>
          <p:nvPr/>
        </p:nvSpPr>
        <p:spPr bwMode="auto">
          <a:xfrm>
            <a:off x="479035" y="147784"/>
            <a:ext cx="1311430" cy="67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30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</a:p>
          <a:p>
            <a:pPr eaLnBrk="1" hangingPunct="1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685721"/>
              </p:ext>
            </p:extLst>
          </p:nvPr>
        </p:nvGraphicFramePr>
        <p:xfrm>
          <a:off x="1232263" y="0"/>
          <a:ext cx="1235075" cy="933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1" name="Equation" r:id="rId3" imgW="583920" imgH="431640" progId="Equation.3">
                  <p:embed/>
                </p:oleObj>
              </mc:Choice>
              <mc:Fallback>
                <p:oleObj name="Equation" r:id="rId3" imgW="583920" imgH="431640" progId="Equation.3">
                  <p:embed/>
                  <p:pic>
                    <p:nvPicPr>
                      <p:cNvPr id="122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263" y="0"/>
                        <a:ext cx="1235075" cy="9337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857477"/>
              </p:ext>
            </p:extLst>
          </p:nvPr>
        </p:nvGraphicFramePr>
        <p:xfrm>
          <a:off x="2572695" y="61711"/>
          <a:ext cx="1053193" cy="819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2" name="Equation" r:id="rId5" imgW="634680" imgH="482400" progId="Equation.3">
                  <p:embed/>
                </p:oleObj>
              </mc:Choice>
              <mc:Fallback>
                <p:oleObj name="Equation" r:id="rId5" imgW="634680" imgH="482400" progId="Equation.3">
                  <p:embed/>
                  <p:pic>
                    <p:nvPicPr>
                      <p:cNvPr id="8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2695" y="61711"/>
                        <a:ext cx="1053193" cy="819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628214"/>
              </p:ext>
            </p:extLst>
          </p:nvPr>
        </p:nvGraphicFramePr>
        <p:xfrm>
          <a:off x="452476" y="828518"/>
          <a:ext cx="1016913" cy="787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3" name="Equation" r:id="rId7" imgW="520560" imgH="393480" progId="Equation.3">
                  <p:embed/>
                </p:oleObj>
              </mc:Choice>
              <mc:Fallback>
                <p:oleObj name="Equation" r:id="rId7" imgW="520560" imgH="393480" progId="Equation.3">
                  <p:embed/>
                  <p:pic>
                    <p:nvPicPr>
                      <p:cNvPr id="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76" y="828518"/>
                        <a:ext cx="1016913" cy="787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869190"/>
              </p:ext>
            </p:extLst>
          </p:nvPr>
        </p:nvGraphicFramePr>
        <p:xfrm>
          <a:off x="6656388" y="2532063"/>
          <a:ext cx="5730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4" name="Equation" r:id="rId9" imgW="253800" imgH="304560" progId="Equation.3">
                  <p:embed/>
                </p:oleObj>
              </mc:Choice>
              <mc:Fallback>
                <p:oleObj name="Equation" r:id="rId9" imgW="253800" imgH="304560" progId="Equation.3">
                  <p:embed/>
                  <p:pic>
                    <p:nvPicPr>
                      <p:cNvPr id="8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2532063"/>
                        <a:ext cx="573087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873430"/>
              </p:ext>
            </p:extLst>
          </p:nvPr>
        </p:nvGraphicFramePr>
        <p:xfrm>
          <a:off x="5607050" y="1211263"/>
          <a:ext cx="74453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5" name="Equation" r:id="rId11" imgW="330120" imgH="304560" progId="Equation.3">
                  <p:embed/>
                </p:oleObj>
              </mc:Choice>
              <mc:Fallback>
                <p:oleObj name="Equation" r:id="rId11" imgW="330120" imgH="304560" progId="Equation.3">
                  <p:embed/>
                  <p:pic>
                    <p:nvPicPr>
                      <p:cNvPr id="8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7050" y="1211263"/>
                        <a:ext cx="744538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751883"/>
              </p:ext>
            </p:extLst>
          </p:nvPr>
        </p:nvGraphicFramePr>
        <p:xfrm>
          <a:off x="4040188" y="884238"/>
          <a:ext cx="715962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6" name="Equation" r:id="rId13" imgW="317160" imgH="304560" progId="Equation.3">
                  <p:embed/>
                </p:oleObj>
              </mc:Choice>
              <mc:Fallback>
                <p:oleObj name="Equation" r:id="rId13" imgW="317160" imgH="304560" progId="Equation.3">
                  <p:embed/>
                  <p:pic>
                    <p:nvPicPr>
                      <p:cNvPr id="8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884238"/>
                        <a:ext cx="715962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42590"/>
              </p:ext>
            </p:extLst>
          </p:nvPr>
        </p:nvGraphicFramePr>
        <p:xfrm>
          <a:off x="2614613" y="1203325"/>
          <a:ext cx="74612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7" name="Equation" r:id="rId15" imgW="330120" imgH="304560" progId="Equation.3">
                  <p:embed/>
                </p:oleObj>
              </mc:Choice>
              <mc:Fallback>
                <p:oleObj name="Equation" r:id="rId15" imgW="330120" imgH="304560" progId="Equation.3">
                  <p:embed/>
                  <p:pic>
                    <p:nvPicPr>
                      <p:cNvPr id="8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1203325"/>
                        <a:ext cx="746125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856881"/>
              </p:ext>
            </p:extLst>
          </p:nvPr>
        </p:nvGraphicFramePr>
        <p:xfrm>
          <a:off x="1570038" y="2165350"/>
          <a:ext cx="715962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8" name="Equation" r:id="rId17" imgW="317160" imgH="304560" progId="Equation.3">
                  <p:embed/>
                </p:oleObj>
              </mc:Choice>
              <mc:Fallback>
                <p:oleObj name="Equation" r:id="rId17" imgW="317160" imgH="304560" progId="Equation.3">
                  <p:embed/>
                  <p:pic>
                    <p:nvPicPr>
                      <p:cNvPr id="8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2165350"/>
                        <a:ext cx="715962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129295"/>
              </p:ext>
            </p:extLst>
          </p:nvPr>
        </p:nvGraphicFramePr>
        <p:xfrm>
          <a:off x="787400" y="3430588"/>
          <a:ext cx="74453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9" name="Equation" r:id="rId19" imgW="330120" imgH="304560" progId="Equation.3">
                  <p:embed/>
                </p:oleObj>
              </mc:Choice>
              <mc:Fallback>
                <p:oleObj name="Equation" r:id="rId19" imgW="330120" imgH="304560" progId="Equation.3">
                  <p:embed/>
                  <p:pic>
                    <p:nvPicPr>
                      <p:cNvPr id="8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3430588"/>
                        <a:ext cx="744538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408679"/>
              </p:ext>
            </p:extLst>
          </p:nvPr>
        </p:nvGraphicFramePr>
        <p:xfrm>
          <a:off x="1190625" y="4511675"/>
          <a:ext cx="74612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0" name="Equation" r:id="rId21" imgW="330120" imgH="304560" progId="Equation.3">
                  <p:embed/>
                </p:oleObj>
              </mc:Choice>
              <mc:Fallback>
                <p:oleObj name="Equation" r:id="rId21" imgW="330120" imgH="304560" progId="Equation.3">
                  <p:embed/>
                  <p:pic>
                    <p:nvPicPr>
                      <p:cNvPr id="8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4511675"/>
                        <a:ext cx="746125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227200"/>
              </p:ext>
            </p:extLst>
          </p:nvPr>
        </p:nvGraphicFramePr>
        <p:xfrm>
          <a:off x="2511425" y="5608638"/>
          <a:ext cx="715963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1" name="Equation" r:id="rId23" imgW="317160" imgH="304560" progId="Equation.3">
                  <p:embed/>
                </p:oleObj>
              </mc:Choice>
              <mc:Fallback>
                <p:oleObj name="Equation" r:id="rId23" imgW="317160" imgH="304560" progId="Equation.3">
                  <p:embed/>
                  <p:pic>
                    <p:nvPicPr>
                      <p:cNvPr id="8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425" y="5608638"/>
                        <a:ext cx="715963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37026"/>
              </p:ext>
            </p:extLst>
          </p:nvPr>
        </p:nvGraphicFramePr>
        <p:xfrm>
          <a:off x="4062413" y="6094413"/>
          <a:ext cx="715962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2" name="Equation" r:id="rId25" imgW="317160" imgH="304560" progId="Equation.3">
                  <p:embed/>
                </p:oleObj>
              </mc:Choice>
              <mc:Fallback>
                <p:oleObj name="Equation" r:id="rId25" imgW="317160" imgH="304560" progId="Equation.3">
                  <p:embed/>
                  <p:pic>
                    <p:nvPicPr>
                      <p:cNvPr id="8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413" y="6094413"/>
                        <a:ext cx="715962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074822"/>
              </p:ext>
            </p:extLst>
          </p:nvPr>
        </p:nvGraphicFramePr>
        <p:xfrm>
          <a:off x="5862638" y="5627688"/>
          <a:ext cx="85883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3" name="Equation" r:id="rId27" imgW="380880" imgH="304560" progId="Equation.3">
                  <p:embed/>
                </p:oleObj>
              </mc:Choice>
              <mc:Fallback>
                <p:oleObj name="Equation" r:id="rId27" imgW="380880" imgH="304560" progId="Equation.3">
                  <p:embed/>
                  <p:pic>
                    <p:nvPicPr>
                      <p:cNvPr id="8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5627688"/>
                        <a:ext cx="858837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098839"/>
              </p:ext>
            </p:extLst>
          </p:nvPr>
        </p:nvGraphicFramePr>
        <p:xfrm>
          <a:off x="6840538" y="4632325"/>
          <a:ext cx="830262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4" name="Equation" r:id="rId29" imgW="368280" imgH="304560" progId="Equation.3">
                  <p:embed/>
                </p:oleObj>
              </mc:Choice>
              <mc:Fallback>
                <p:oleObj name="Equation" r:id="rId29" imgW="368280" imgH="304560" progId="Equation.3">
                  <p:embed/>
                  <p:pic>
                    <p:nvPicPr>
                      <p:cNvPr id="8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538" y="4632325"/>
                        <a:ext cx="830262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458006"/>
              </p:ext>
            </p:extLst>
          </p:nvPr>
        </p:nvGraphicFramePr>
        <p:xfrm>
          <a:off x="6840538" y="3560731"/>
          <a:ext cx="858837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5" name="Equation" r:id="rId31" imgW="380880" imgH="304560" progId="Equation.3">
                  <p:embed/>
                </p:oleObj>
              </mc:Choice>
              <mc:Fallback>
                <p:oleObj name="Equation" r:id="rId31" imgW="380880" imgH="304560" progId="Equation.3">
                  <p:embed/>
                  <p:pic>
                    <p:nvPicPr>
                      <p:cNvPr id="8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538" y="3560731"/>
                        <a:ext cx="858837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Rectangle 12"/>
          <p:cNvSpPr>
            <a:spLocks noRot="1" noChangeArrowheads="1"/>
          </p:cNvSpPr>
          <p:nvPr/>
        </p:nvSpPr>
        <p:spPr bwMode="auto">
          <a:xfrm>
            <a:off x="4463653" y="-271212"/>
            <a:ext cx="4685896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“</a:t>
            </a:r>
            <a:r>
              <a:rPr lang="en-US" sz="2400" u="sng" dirty="0">
                <a:solidFill>
                  <a:srgbClr val="FF0000"/>
                </a:solidFill>
                <a:cs typeface="Arial" panose="020B0604020202020204" pitchFamily="34" charset="0"/>
              </a:rPr>
              <a:t>count around</a:t>
            </a: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” 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the circle by adding</a:t>
            </a: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u="sng" dirty="0">
                <a:solidFill>
                  <a:srgbClr val="FF0000"/>
                </a:solidFill>
                <a:cs typeface="Arial" panose="020B0604020202020204" pitchFamily="34" charset="0"/>
              </a:rPr>
              <a:t>30</a:t>
            </a: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 (</a:t>
            </a:r>
            <a:r>
              <a:rPr lang="el-GR" sz="2400" u="sng" dirty="0">
                <a:solidFill>
                  <a:srgbClr val="FF0000"/>
                </a:solidFill>
                <a:cs typeface="Arial" panose="020B0604020202020204" pitchFamily="34" charset="0"/>
              </a:rPr>
              <a:t>π</a:t>
            </a:r>
            <a:r>
              <a:rPr lang="en-US" sz="2400" u="sng" dirty="0">
                <a:solidFill>
                  <a:srgbClr val="FF0000"/>
                </a:solidFill>
                <a:cs typeface="Arial" panose="020B0604020202020204" pitchFamily="34" charset="0"/>
              </a:rPr>
              <a:t>/6</a:t>
            </a: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) 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to each angle</a:t>
            </a:r>
          </a:p>
        </p:txBody>
      </p:sp>
    </p:spTree>
    <p:extLst>
      <p:ext uri="{BB962C8B-B14F-4D97-AF65-F5344CB8AC3E}">
        <p14:creationId xmlns:p14="http://schemas.microsoft.com/office/powerpoint/2010/main" val="12510258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5" grpId="0"/>
      <p:bldP spid="155656" grpId="0"/>
      <p:bldP spid="155657" grpId="0"/>
      <p:bldP spid="155658" grpId="0"/>
      <p:bldP spid="155661" grpId="0"/>
      <p:bldP spid="155675" grpId="0"/>
      <p:bldP spid="155676" grpId="0"/>
      <p:bldP spid="155677" grpId="0"/>
      <p:bldP spid="53" grpId="0"/>
      <p:bldP spid="54" grpId="0"/>
      <p:bldP spid="55" grpId="0"/>
      <p:bldP spid="56" grpId="0"/>
      <p:bldP spid="10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819400" y="2792777"/>
            <a:ext cx="2945606" cy="31432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  </a:t>
            </a:r>
          </a:p>
        </p:txBody>
      </p:sp>
      <p:grpSp>
        <p:nvGrpSpPr>
          <p:cNvPr id="37892" name="Group 3"/>
          <p:cNvGrpSpPr>
            <a:grpSpLocks/>
          </p:cNvGrpSpPr>
          <p:nvPr/>
        </p:nvGrpSpPr>
        <p:grpSpPr bwMode="auto">
          <a:xfrm>
            <a:off x="2265759" y="2011900"/>
            <a:ext cx="4229100" cy="3886200"/>
            <a:chOff x="-480" y="1488"/>
            <a:chExt cx="3552" cy="3264"/>
          </a:xfrm>
          <a:noFill/>
        </p:grpSpPr>
        <p:sp>
          <p:nvSpPr>
            <p:cNvPr id="155652" name="Oval 4"/>
            <p:cNvSpPr>
              <a:spLocks noChangeArrowheads="1"/>
            </p:cNvSpPr>
            <p:nvPr/>
          </p:nvSpPr>
          <p:spPr bwMode="auto">
            <a:xfrm>
              <a:off x="-240" y="1584"/>
              <a:ext cx="3120" cy="292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55653" name="Line 5"/>
            <p:cNvSpPr>
              <a:spLocks noChangeShapeType="1"/>
            </p:cNvSpPr>
            <p:nvPr/>
          </p:nvSpPr>
          <p:spPr bwMode="auto">
            <a:xfrm>
              <a:off x="1296" y="1488"/>
              <a:ext cx="0" cy="326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55654" name="Line 6"/>
            <p:cNvSpPr>
              <a:spLocks noChangeShapeType="1"/>
            </p:cNvSpPr>
            <p:nvPr/>
          </p:nvSpPr>
          <p:spPr bwMode="auto">
            <a:xfrm flipH="1">
              <a:off x="-480" y="3024"/>
              <a:ext cx="355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6437519" y="367611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5178126" y="1772857"/>
            <a:ext cx="639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60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155675" name="Text Box 27"/>
          <p:cNvSpPr txBox="1">
            <a:spLocks noChangeArrowheads="1"/>
          </p:cNvSpPr>
          <p:nvPr/>
        </p:nvSpPr>
        <p:spPr bwMode="auto">
          <a:xfrm>
            <a:off x="2932891" y="1791056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120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155676" name="Text Box 28"/>
          <p:cNvSpPr txBox="1">
            <a:spLocks noChangeArrowheads="1"/>
          </p:cNvSpPr>
          <p:nvPr/>
        </p:nvSpPr>
        <p:spPr bwMode="auto">
          <a:xfrm>
            <a:off x="3046051" y="5458999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240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155677" name="Text Box 29"/>
          <p:cNvSpPr txBox="1">
            <a:spLocks noChangeArrowheads="1"/>
          </p:cNvSpPr>
          <p:nvPr/>
        </p:nvSpPr>
        <p:spPr bwMode="auto">
          <a:xfrm>
            <a:off x="5292426" y="5364527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300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5133974" y="2205582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3482607" y="2228918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482607" y="5312784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122693" y="5319897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5985217" y="2924531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645027" y="2968692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2647950" y="4500741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002096" y="4555075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5656191" y="4996873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4661558" y="3327045"/>
            <a:ext cx="10045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r = 1</a:t>
            </a:r>
          </a:p>
        </p:txBody>
      </p:sp>
      <p:cxnSp>
        <p:nvCxnSpPr>
          <p:cNvPr id="51" name="Straight Arrow Connector 50"/>
          <p:cNvCxnSpPr>
            <a:cxnSpLocks noChangeShapeType="1"/>
          </p:cNvCxnSpPr>
          <p:nvPr/>
        </p:nvCxnSpPr>
        <p:spPr bwMode="auto">
          <a:xfrm flipV="1">
            <a:off x="4389988" y="3840700"/>
            <a:ext cx="1930250" cy="2044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Oval 51"/>
          <p:cNvSpPr/>
          <p:nvPr/>
        </p:nvSpPr>
        <p:spPr bwMode="auto">
          <a:xfrm>
            <a:off x="4292203" y="2038674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2473577" y="3754975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254865" y="5526626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6182915" y="3735745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4" name="Rectangle 5"/>
          <p:cNvSpPr txBox="1">
            <a:spLocks noRot="1" noChangeArrowheads="1"/>
          </p:cNvSpPr>
          <p:nvPr/>
        </p:nvSpPr>
        <p:spPr bwMode="auto">
          <a:xfrm>
            <a:off x="479035" y="147784"/>
            <a:ext cx="1311430" cy="67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60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</a:p>
          <a:p>
            <a:pPr eaLnBrk="1" hangingPunct="1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5" name="Object 9"/>
          <p:cNvGraphicFramePr>
            <a:graphicFrameLocks noChangeAspect="1"/>
          </p:cNvGraphicFramePr>
          <p:nvPr/>
        </p:nvGraphicFramePr>
        <p:xfrm>
          <a:off x="1232263" y="0"/>
          <a:ext cx="1235075" cy="933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2" name="Equation" r:id="rId3" imgW="583920" imgH="431640" progId="Equation.3">
                  <p:embed/>
                </p:oleObj>
              </mc:Choice>
              <mc:Fallback>
                <p:oleObj name="Equation" r:id="rId3" imgW="583920" imgH="431640" progId="Equation.3">
                  <p:embed/>
                  <p:pic>
                    <p:nvPicPr>
                      <p:cNvPr id="8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263" y="0"/>
                        <a:ext cx="1235075" cy="9337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556500"/>
              </p:ext>
            </p:extLst>
          </p:nvPr>
        </p:nvGraphicFramePr>
        <p:xfrm>
          <a:off x="2572695" y="61711"/>
          <a:ext cx="1053193" cy="819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3" name="Equation" r:id="rId5" imgW="634680" imgH="482400" progId="Equation.3">
                  <p:embed/>
                </p:oleObj>
              </mc:Choice>
              <mc:Fallback>
                <p:oleObj name="Equation" r:id="rId5" imgW="634680" imgH="482400" progId="Equation.3">
                  <p:embed/>
                  <p:pic>
                    <p:nvPicPr>
                      <p:cNvPr id="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2695" y="61711"/>
                        <a:ext cx="1053193" cy="819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004153"/>
              </p:ext>
            </p:extLst>
          </p:nvPr>
        </p:nvGraphicFramePr>
        <p:xfrm>
          <a:off x="439738" y="828675"/>
          <a:ext cx="10429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4" name="Equation" r:id="rId7" imgW="533160" imgH="393480" progId="Equation.3">
                  <p:embed/>
                </p:oleObj>
              </mc:Choice>
              <mc:Fallback>
                <p:oleObj name="Equation" r:id="rId7" imgW="533160" imgH="393480" progId="Equation.3">
                  <p:embed/>
                  <p:pic>
                    <p:nvPicPr>
                      <p:cNvPr id="8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828675"/>
                        <a:ext cx="1042987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33586"/>
              </p:ext>
            </p:extLst>
          </p:nvPr>
        </p:nvGraphicFramePr>
        <p:xfrm>
          <a:off x="2614613" y="1203325"/>
          <a:ext cx="74612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5" name="Equation" r:id="rId9" imgW="330120" imgH="304560" progId="Equation.3">
                  <p:embed/>
                </p:oleObj>
              </mc:Choice>
              <mc:Fallback>
                <p:oleObj name="Equation" r:id="rId9" imgW="330120" imgH="304560" progId="Equation.3">
                  <p:embed/>
                  <p:pic>
                    <p:nvPicPr>
                      <p:cNvPr id="9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1203325"/>
                        <a:ext cx="746125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392148"/>
              </p:ext>
            </p:extLst>
          </p:nvPr>
        </p:nvGraphicFramePr>
        <p:xfrm>
          <a:off x="801688" y="3430588"/>
          <a:ext cx="715962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6" name="Equation" r:id="rId11" imgW="317160" imgH="304560" progId="Equation.3">
                  <p:embed/>
                </p:oleObj>
              </mc:Choice>
              <mc:Fallback>
                <p:oleObj name="Equation" r:id="rId11" imgW="317160" imgH="304560" progId="Equation.3">
                  <p:embed/>
                  <p:pic>
                    <p:nvPicPr>
                      <p:cNvPr id="9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3430588"/>
                        <a:ext cx="715962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376008"/>
              </p:ext>
            </p:extLst>
          </p:nvPr>
        </p:nvGraphicFramePr>
        <p:xfrm>
          <a:off x="2497138" y="5608638"/>
          <a:ext cx="74453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7" name="Equation" r:id="rId13" imgW="330120" imgH="304560" progId="Equation.3">
                  <p:embed/>
                </p:oleObj>
              </mc:Choice>
              <mc:Fallback>
                <p:oleObj name="Equation" r:id="rId13" imgW="330120" imgH="304560" progId="Equation.3">
                  <p:embed/>
                  <p:pic>
                    <p:nvPicPr>
                      <p:cNvPr id="9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5608638"/>
                        <a:ext cx="744537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662639"/>
              </p:ext>
            </p:extLst>
          </p:nvPr>
        </p:nvGraphicFramePr>
        <p:xfrm>
          <a:off x="5934075" y="5627688"/>
          <a:ext cx="71437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8" name="Equation" r:id="rId15" imgW="317160" imgH="304560" progId="Equation.3">
                  <p:embed/>
                </p:oleObj>
              </mc:Choice>
              <mc:Fallback>
                <p:oleObj name="Equation" r:id="rId15" imgW="317160" imgH="304560" progId="Equation.3">
                  <p:embed/>
                  <p:pic>
                    <p:nvPicPr>
                      <p:cNvPr id="10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075" y="5627688"/>
                        <a:ext cx="714375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406958"/>
              </p:ext>
            </p:extLst>
          </p:nvPr>
        </p:nvGraphicFramePr>
        <p:xfrm>
          <a:off x="6897688" y="3560763"/>
          <a:ext cx="74453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9" name="Equation" r:id="rId17" imgW="330120" imgH="304560" progId="Equation.3">
                  <p:embed/>
                </p:oleObj>
              </mc:Choice>
              <mc:Fallback>
                <p:oleObj name="Equation" r:id="rId17" imgW="330120" imgH="304560" progId="Equation.3">
                  <p:embed/>
                  <p:pic>
                    <p:nvPicPr>
                      <p:cNvPr id="10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7688" y="3560763"/>
                        <a:ext cx="744537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603605"/>
              </p:ext>
            </p:extLst>
          </p:nvPr>
        </p:nvGraphicFramePr>
        <p:xfrm>
          <a:off x="5647047" y="1185044"/>
          <a:ext cx="5730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50" name="Equation" r:id="rId19" imgW="253800" imgH="304560" progId="Equation.3">
                  <p:embed/>
                </p:oleObj>
              </mc:Choice>
              <mc:Fallback>
                <p:oleObj name="Equation" r:id="rId19" imgW="253800" imgH="304560" progId="Equation.3">
                  <p:embed/>
                  <p:pic>
                    <p:nvPicPr>
                      <p:cNvPr id="9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7047" y="1185044"/>
                        <a:ext cx="573087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1619250" y="3592877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180</a:t>
            </a:r>
          </a:p>
        </p:txBody>
      </p:sp>
      <p:sp>
        <p:nvSpPr>
          <p:cNvPr id="63" name="Rectangle 12"/>
          <p:cNvSpPr>
            <a:spLocks noRot="1" noChangeArrowheads="1"/>
          </p:cNvSpPr>
          <p:nvPr/>
        </p:nvSpPr>
        <p:spPr bwMode="auto">
          <a:xfrm>
            <a:off x="4463653" y="-271212"/>
            <a:ext cx="4685896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“</a:t>
            </a:r>
            <a:r>
              <a:rPr lang="en-US" sz="2400" u="sng" dirty="0">
                <a:solidFill>
                  <a:srgbClr val="FF0000"/>
                </a:solidFill>
                <a:cs typeface="Arial" panose="020B0604020202020204" pitchFamily="34" charset="0"/>
              </a:rPr>
              <a:t>count around</a:t>
            </a: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” 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the circle by adding</a:t>
            </a: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u="sng" dirty="0">
                <a:solidFill>
                  <a:srgbClr val="FF0000"/>
                </a:solidFill>
                <a:cs typeface="Arial" panose="020B0604020202020204" pitchFamily="34" charset="0"/>
              </a:rPr>
              <a:t>60</a:t>
            </a: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 (</a:t>
            </a:r>
            <a:r>
              <a:rPr lang="el-GR" sz="2400" u="sng" dirty="0">
                <a:solidFill>
                  <a:srgbClr val="FF0000"/>
                </a:solidFill>
                <a:cs typeface="Arial" panose="020B0604020202020204" pitchFamily="34" charset="0"/>
              </a:rPr>
              <a:t>π</a:t>
            </a:r>
            <a:r>
              <a:rPr lang="en-US" sz="2400" u="sng" dirty="0">
                <a:solidFill>
                  <a:srgbClr val="FF0000"/>
                </a:solidFill>
                <a:cs typeface="Arial" panose="020B0604020202020204" pitchFamily="34" charset="0"/>
              </a:rPr>
              <a:t>/3</a:t>
            </a: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) 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to each angle</a:t>
            </a:r>
          </a:p>
        </p:txBody>
      </p:sp>
    </p:spTree>
    <p:extLst>
      <p:ext uri="{BB962C8B-B14F-4D97-AF65-F5344CB8AC3E}">
        <p14:creationId xmlns:p14="http://schemas.microsoft.com/office/powerpoint/2010/main" val="39388134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1" grpId="0"/>
      <p:bldP spid="155675" grpId="0"/>
      <p:bldP spid="155676" grpId="0"/>
      <p:bldP spid="155677" grpId="0"/>
      <p:bldP spid="62" grpId="0"/>
      <p:bldP spid="6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819400" y="2792777"/>
            <a:ext cx="2945606" cy="31432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  </a:t>
            </a:r>
          </a:p>
        </p:txBody>
      </p:sp>
      <p:grpSp>
        <p:nvGrpSpPr>
          <p:cNvPr id="37892" name="Group 3"/>
          <p:cNvGrpSpPr>
            <a:grpSpLocks/>
          </p:cNvGrpSpPr>
          <p:nvPr/>
        </p:nvGrpSpPr>
        <p:grpSpPr bwMode="auto">
          <a:xfrm>
            <a:off x="2265759" y="2011900"/>
            <a:ext cx="4229100" cy="3886200"/>
            <a:chOff x="-480" y="1488"/>
            <a:chExt cx="3552" cy="3264"/>
          </a:xfrm>
          <a:noFill/>
        </p:grpSpPr>
        <p:sp>
          <p:nvSpPr>
            <p:cNvPr id="155652" name="Oval 4"/>
            <p:cNvSpPr>
              <a:spLocks noChangeArrowheads="1"/>
            </p:cNvSpPr>
            <p:nvPr/>
          </p:nvSpPr>
          <p:spPr bwMode="auto">
            <a:xfrm>
              <a:off x="-240" y="1584"/>
              <a:ext cx="3120" cy="292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55653" name="Line 5"/>
            <p:cNvSpPr>
              <a:spLocks noChangeShapeType="1"/>
            </p:cNvSpPr>
            <p:nvPr/>
          </p:nvSpPr>
          <p:spPr bwMode="auto">
            <a:xfrm>
              <a:off x="1296" y="1488"/>
              <a:ext cx="0" cy="326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55654" name="Line 6"/>
            <p:cNvSpPr>
              <a:spLocks noChangeShapeType="1"/>
            </p:cNvSpPr>
            <p:nvPr/>
          </p:nvSpPr>
          <p:spPr bwMode="auto">
            <a:xfrm flipH="1">
              <a:off x="-480" y="3024"/>
              <a:ext cx="355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6437519" y="3676110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360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1619250" y="3592877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180</a:t>
            </a:r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4076700" y="5707427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270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4133849" y="1649777"/>
            <a:ext cx="527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90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5133974" y="2205582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3482607" y="2228918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482607" y="5312784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122693" y="5319897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5985217" y="2924531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645027" y="2968692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2647950" y="4500741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002096" y="4555075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5766964" y="2223545"/>
            <a:ext cx="639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45</a:t>
            </a:r>
            <a:r>
              <a:rPr lang="en-US" sz="2400" b="1" dirty="0"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62" name="Text Box 38"/>
          <p:cNvSpPr txBox="1">
            <a:spLocks noChangeArrowheads="1"/>
          </p:cNvSpPr>
          <p:nvPr/>
        </p:nvSpPr>
        <p:spPr bwMode="auto">
          <a:xfrm>
            <a:off x="2290254" y="2177007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135</a:t>
            </a:r>
            <a:r>
              <a:rPr lang="en-US" sz="2400" b="1" dirty="0"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63" name="Text Box 39"/>
          <p:cNvSpPr txBox="1">
            <a:spLocks noChangeArrowheads="1"/>
          </p:cNvSpPr>
          <p:nvPr/>
        </p:nvSpPr>
        <p:spPr bwMode="auto">
          <a:xfrm>
            <a:off x="2265759" y="5126521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225</a:t>
            </a:r>
            <a:r>
              <a:rPr lang="en-US" sz="2400" b="1" dirty="0"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64" name="Text Box 40"/>
          <p:cNvSpPr txBox="1">
            <a:spLocks noChangeArrowheads="1"/>
          </p:cNvSpPr>
          <p:nvPr/>
        </p:nvSpPr>
        <p:spPr bwMode="auto">
          <a:xfrm>
            <a:off x="5868062" y="4920013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315</a:t>
            </a:r>
            <a:r>
              <a:rPr lang="en-US" sz="2400" b="1" dirty="0"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5653994" y="2523201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3003333" y="2509998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3003333" y="4955071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5656191" y="4996873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4661558" y="3327045"/>
            <a:ext cx="10045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r = 1</a:t>
            </a:r>
          </a:p>
        </p:txBody>
      </p:sp>
      <p:cxnSp>
        <p:nvCxnSpPr>
          <p:cNvPr id="51" name="Straight Arrow Connector 50"/>
          <p:cNvCxnSpPr>
            <a:cxnSpLocks noChangeShapeType="1"/>
          </p:cNvCxnSpPr>
          <p:nvPr/>
        </p:nvCxnSpPr>
        <p:spPr bwMode="auto">
          <a:xfrm flipV="1">
            <a:off x="4389988" y="3840700"/>
            <a:ext cx="1930250" cy="2044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Oval 51"/>
          <p:cNvSpPr/>
          <p:nvPr/>
        </p:nvSpPr>
        <p:spPr bwMode="auto">
          <a:xfrm>
            <a:off x="4292203" y="2038674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2473577" y="3754975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254865" y="5526626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6182915" y="3735745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2" name="Rectangle 5"/>
          <p:cNvSpPr txBox="1">
            <a:spLocks noRot="1" noChangeArrowheads="1"/>
          </p:cNvSpPr>
          <p:nvPr/>
        </p:nvSpPr>
        <p:spPr bwMode="auto">
          <a:xfrm>
            <a:off x="479035" y="147784"/>
            <a:ext cx="1311430" cy="67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45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</a:p>
          <a:p>
            <a:pPr eaLnBrk="1" hangingPunct="1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3" name="Object 9"/>
          <p:cNvGraphicFramePr>
            <a:graphicFrameLocks noChangeAspect="1"/>
          </p:cNvGraphicFramePr>
          <p:nvPr/>
        </p:nvGraphicFramePr>
        <p:xfrm>
          <a:off x="1232263" y="0"/>
          <a:ext cx="1235075" cy="933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36" name="Equation" r:id="rId3" imgW="583920" imgH="431640" progId="Equation.3">
                  <p:embed/>
                </p:oleObj>
              </mc:Choice>
              <mc:Fallback>
                <p:oleObj name="Equation" r:id="rId3" imgW="583920" imgH="431640" progId="Equation.3">
                  <p:embed/>
                  <p:pic>
                    <p:nvPicPr>
                      <p:cNvPr id="8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263" y="0"/>
                        <a:ext cx="1235075" cy="9337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708509"/>
              </p:ext>
            </p:extLst>
          </p:nvPr>
        </p:nvGraphicFramePr>
        <p:xfrm>
          <a:off x="2572695" y="61711"/>
          <a:ext cx="1053193" cy="819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37" name="Equation" r:id="rId5" imgW="634680" imgH="482400" progId="Equation.3">
                  <p:embed/>
                </p:oleObj>
              </mc:Choice>
              <mc:Fallback>
                <p:oleObj name="Equation" r:id="rId5" imgW="634680" imgH="482400" progId="Equation.3">
                  <p:embed/>
                  <p:pic>
                    <p:nvPicPr>
                      <p:cNvPr id="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2695" y="61711"/>
                        <a:ext cx="1053193" cy="819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024188"/>
              </p:ext>
            </p:extLst>
          </p:nvPr>
        </p:nvGraphicFramePr>
        <p:xfrm>
          <a:off x="439738" y="828675"/>
          <a:ext cx="10429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38" name="Equation" r:id="rId7" imgW="533160" imgH="393480" progId="Equation.3">
                  <p:embed/>
                </p:oleObj>
              </mc:Choice>
              <mc:Fallback>
                <p:oleObj name="Equation" r:id="rId7" imgW="533160" imgH="393480" progId="Equation.3">
                  <p:embed/>
                  <p:pic>
                    <p:nvPicPr>
                      <p:cNvPr id="8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828675"/>
                        <a:ext cx="1042987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306656"/>
              </p:ext>
            </p:extLst>
          </p:nvPr>
        </p:nvGraphicFramePr>
        <p:xfrm>
          <a:off x="6462302" y="1848443"/>
          <a:ext cx="5730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39" name="Equation" r:id="rId9" imgW="253800" imgH="304560" progId="Equation.3">
                  <p:embed/>
                </p:oleObj>
              </mc:Choice>
              <mc:Fallback>
                <p:oleObj name="Equation" r:id="rId9" imgW="253800" imgH="304560" progId="Equation.3">
                  <p:embed/>
                  <p:pic>
                    <p:nvPicPr>
                      <p:cNvPr id="6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302" y="1848443"/>
                        <a:ext cx="573087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08548"/>
              </p:ext>
            </p:extLst>
          </p:nvPr>
        </p:nvGraphicFramePr>
        <p:xfrm>
          <a:off x="4116388" y="949325"/>
          <a:ext cx="744537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40" name="Equation" r:id="rId11" imgW="330120" imgH="304560" progId="Equation.3">
                  <p:embed/>
                </p:oleObj>
              </mc:Choice>
              <mc:Fallback>
                <p:oleObj name="Equation" r:id="rId11" imgW="330120" imgH="304560" progId="Equation.3">
                  <p:embed/>
                  <p:pic>
                    <p:nvPicPr>
                      <p:cNvPr id="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949325"/>
                        <a:ext cx="744537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955155"/>
              </p:ext>
            </p:extLst>
          </p:nvPr>
        </p:nvGraphicFramePr>
        <p:xfrm>
          <a:off x="1739900" y="1763713"/>
          <a:ext cx="71755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41" name="Equation" r:id="rId13" imgW="317160" imgH="304560" progId="Equation.3">
                  <p:embed/>
                </p:oleObj>
              </mc:Choice>
              <mc:Fallback>
                <p:oleObj name="Equation" r:id="rId13" imgW="317160" imgH="304560" progId="Equation.3">
                  <p:embed/>
                  <p:pic>
                    <p:nvPicPr>
                      <p:cNvPr id="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1763713"/>
                        <a:ext cx="717550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205141"/>
              </p:ext>
            </p:extLst>
          </p:nvPr>
        </p:nvGraphicFramePr>
        <p:xfrm>
          <a:off x="996950" y="3430588"/>
          <a:ext cx="74453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42" name="Equation" r:id="rId15" imgW="330120" imgH="304560" progId="Equation.3">
                  <p:embed/>
                </p:oleObj>
              </mc:Choice>
              <mc:Fallback>
                <p:oleObj name="Equation" r:id="rId15" imgW="330120" imgH="304560" progId="Equation.3">
                  <p:embed/>
                  <p:pic>
                    <p:nvPicPr>
                      <p:cNvPr id="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3430588"/>
                        <a:ext cx="744538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232838"/>
              </p:ext>
            </p:extLst>
          </p:nvPr>
        </p:nvGraphicFramePr>
        <p:xfrm>
          <a:off x="1685925" y="5257800"/>
          <a:ext cx="715963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43" name="Equation" r:id="rId17" imgW="317160" imgH="304560" progId="Equation.3">
                  <p:embed/>
                </p:oleObj>
              </mc:Choice>
              <mc:Fallback>
                <p:oleObj name="Equation" r:id="rId17" imgW="317160" imgH="304560" progId="Equation.3">
                  <p:embed/>
                  <p:pic>
                    <p:nvPicPr>
                      <p:cNvPr id="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5257800"/>
                        <a:ext cx="715963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658632"/>
              </p:ext>
            </p:extLst>
          </p:nvPr>
        </p:nvGraphicFramePr>
        <p:xfrm>
          <a:off x="4697413" y="5988050"/>
          <a:ext cx="744537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44" name="Equation" r:id="rId19" imgW="330120" imgH="304560" progId="Equation.3">
                  <p:embed/>
                </p:oleObj>
              </mc:Choice>
              <mc:Fallback>
                <p:oleObj name="Equation" r:id="rId19" imgW="330120" imgH="304560" progId="Equation.3">
                  <p:embed/>
                  <p:pic>
                    <p:nvPicPr>
                      <p:cNvPr id="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413" y="5988050"/>
                        <a:ext cx="744537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485280"/>
              </p:ext>
            </p:extLst>
          </p:nvPr>
        </p:nvGraphicFramePr>
        <p:xfrm>
          <a:off x="6562725" y="5126038"/>
          <a:ext cx="74612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45" name="Equation" r:id="rId21" imgW="330120" imgH="304560" progId="Equation.3">
                  <p:embed/>
                </p:oleObj>
              </mc:Choice>
              <mc:Fallback>
                <p:oleObj name="Equation" r:id="rId21" imgW="330120" imgH="304560" progId="Equation.3">
                  <p:embed/>
                  <p:pic>
                    <p:nvPicPr>
                      <p:cNvPr id="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725" y="5126038"/>
                        <a:ext cx="746125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956534"/>
              </p:ext>
            </p:extLst>
          </p:nvPr>
        </p:nvGraphicFramePr>
        <p:xfrm>
          <a:off x="7235825" y="3468688"/>
          <a:ext cx="715963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46" name="Equation" r:id="rId23" imgW="317160" imgH="304560" progId="Equation.3">
                  <p:embed/>
                </p:oleObj>
              </mc:Choice>
              <mc:Fallback>
                <p:oleObj name="Equation" r:id="rId23" imgW="317160" imgH="304560" progId="Equation.3">
                  <p:embed/>
                  <p:pic>
                    <p:nvPicPr>
                      <p:cNvPr id="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3468688"/>
                        <a:ext cx="715963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Rectangle 12"/>
          <p:cNvSpPr>
            <a:spLocks noRot="1" noChangeArrowheads="1"/>
          </p:cNvSpPr>
          <p:nvPr/>
        </p:nvSpPr>
        <p:spPr bwMode="auto">
          <a:xfrm>
            <a:off x="4488656" y="-217892"/>
            <a:ext cx="4685896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“</a:t>
            </a:r>
            <a:r>
              <a:rPr lang="en-US" sz="2400" u="sng" dirty="0">
                <a:solidFill>
                  <a:srgbClr val="FF0000"/>
                </a:solidFill>
                <a:cs typeface="Arial" panose="020B0604020202020204" pitchFamily="34" charset="0"/>
              </a:rPr>
              <a:t>count around</a:t>
            </a: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” 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the circle by adding</a:t>
            </a: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u="sng" dirty="0">
                <a:solidFill>
                  <a:srgbClr val="FF0000"/>
                </a:solidFill>
                <a:cs typeface="Arial" panose="020B0604020202020204" pitchFamily="34" charset="0"/>
              </a:rPr>
              <a:t>45</a:t>
            </a: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 (</a:t>
            </a:r>
            <a:r>
              <a:rPr lang="el-GR" sz="2400" u="sng" dirty="0">
                <a:solidFill>
                  <a:srgbClr val="FF0000"/>
                </a:solidFill>
                <a:cs typeface="Arial" panose="020B0604020202020204" pitchFamily="34" charset="0"/>
              </a:rPr>
              <a:t>π</a:t>
            </a:r>
            <a:r>
              <a:rPr lang="en-US" sz="2400" u="sng" dirty="0">
                <a:solidFill>
                  <a:srgbClr val="FF0000"/>
                </a:solidFill>
                <a:cs typeface="Arial" panose="020B0604020202020204" pitchFamily="34" charset="0"/>
              </a:rPr>
              <a:t>/4</a:t>
            </a: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) 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to each angle</a:t>
            </a:r>
          </a:p>
        </p:txBody>
      </p:sp>
    </p:spTree>
    <p:extLst>
      <p:ext uri="{BB962C8B-B14F-4D97-AF65-F5344CB8AC3E}">
        <p14:creationId xmlns:p14="http://schemas.microsoft.com/office/powerpoint/2010/main" val="41640989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5" grpId="0"/>
      <p:bldP spid="155656" grpId="0"/>
      <p:bldP spid="155657" grpId="0"/>
      <p:bldP spid="155658" grpId="0"/>
      <p:bldP spid="61" grpId="0"/>
      <p:bldP spid="62" grpId="0"/>
      <p:bldP spid="63" grpId="0"/>
      <p:bldP spid="64" grpId="0"/>
      <p:bldP spid="9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819400" y="2792777"/>
            <a:ext cx="2945606" cy="31432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  </a:t>
            </a:r>
          </a:p>
        </p:txBody>
      </p:sp>
      <p:grpSp>
        <p:nvGrpSpPr>
          <p:cNvPr id="37892" name="Group 3"/>
          <p:cNvGrpSpPr>
            <a:grpSpLocks/>
          </p:cNvGrpSpPr>
          <p:nvPr/>
        </p:nvGrpSpPr>
        <p:grpSpPr bwMode="auto">
          <a:xfrm>
            <a:off x="2265759" y="2011900"/>
            <a:ext cx="4229100" cy="3886200"/>
            <a:chOff x="-480" y="1488"/>
            <a:chExt cx="3552" cy="3264"/>
          </a:xfrm>
          <a:noFill/>
        </p:grpSpPr>
        <p:sp>
          <p:nvSpPr>
            <p:cNvPr id="155652" name="Oval 4"/>
            <p:cNvSpPr>
              <a:spLocks noChangeArrowheads="1"/>
            </p:cNvSpPr>
            <p:nvPr/>
          </p:nvSpPr>
          <p:spPr bwMode="auto">
            <a:xfrm>
              <a:off x="-240" y="1584"/>
              <a:ext cx="3120" cy="292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55653" name="Line 5"/>
            <p:cNvSpPr>
              <a:spLocks noChangeShapeType="1"/>
            </p:cNvSpPr>
            <p:nvPr/>
          </p:nvSpPr>
          <p:spPr bwMode="auto">
            <a:xfrm>
              <a:off x="1296" y="1488"/>
              <a:ext cx="0" cy="326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55654" name="Line 6"/>
            <p:cNvSpPr>
              <a:spLocks noChangeShapeType="1"/>
            </p:cNvSpPr>
            <p:nvPr/>
          </p:nvSpPr>
          <p:spPr bwMode="auto">
            <a:xfrm flipH="1">
              <a:off x="-480" y="3024"/>
              <a:ext cx="355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6437519" y="3676110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360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1619250" y="3592877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180</a:t>
            </a:r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4076700" y="5707427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270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4133849" y="1649777"/>
            <a:ext cx="527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90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5133974" y="2205582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3482607" y="2228918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482607" y="5312784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122693" y="5319897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5985217" y="2924531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645027" y="2968692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2647950" y="4500741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002096" y="4555075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5656191" y="4996873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4661558" y="3327045"/>
            <a:ext cx="10045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r = 1</a:t>
            </a:r>
          </a:p>
        </p:txBody>
      </p:sp>
      <p:cxnSp>
        <p:nvCxnSpPr>
          <p:cNvPr id="51" name="Straight Arrow Connector 50"/>
          <p:cNvCxnSpPr>
            <a:cxnSpLocks noChangeShapeType="1"/>
          </p:cNvCxnSpPr>
          <p:nvPr/>
        </p:nvCxnSpPr>
        <p:spPr bwMode="auto">
          <a:xfrm flipV="1">
            <a:off x="4389988" y="3840700"/>
            <a:ext cx="1930250" cy="2044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Oval 51"/>
          <p:cNvSpPr/>
          <p:nvPr/>
        </p:nvSpPr>
        <p:spPr bwMode="auto">
          <a:xfrm>
            <a:off x="4292203" y="2038674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2473577" y="3754975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254865" y="5526626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6182915" y="3735745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4" name="Rectangle 5"/>
          <p:cNvSpPr txBox="1">
            <a:spLocks noRot="1" noChangeArrowheads="1"/>
          </p:cNvSpPr>
          <p:nvPr/>
        </p:nvSpPr>
        <p:spPr bwMode="auto">
          <a:xfrm>
            <a:off x="479035" y="147784"/>
            <a:ext cx="1311430" cy="67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90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</a:p>
          <a:p>
            <a:pPr eaLnBrk="1" hangingPunct="1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5" name="Object 9"/>
          <p:cNvGraphicFramePr>
            <a:graphicFrameLocks noChangeAspect="1"/>
          </p:cNvGraphicFramePr>
          <p:nvPr/>
        </p:nvGraphicFramePr>
        <p:xfrm>
          <a:off x="1232263" y="0"/>
          <a:ext cx="1235075" cy="933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96" name="Equation" r:id="rId3" imgW="583920" imgH="431640" progId="Equation.3">
                  <p:embed/>
                </p:oleObj>
              </mc:Choice>
              <mc:Fallback>
                <p:oleObj name="Equation" r:id="rId3" imgW="583920" imgH="431640" progId="Equation.3">
                  <p:embed/>
                  <p:pic>
                    <p:nvPicPr>
                      <p:cNvPr id="8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263" y="0"/>
                        <a:ext cx="1235075" cy="9337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636244"/>
              </p:ext>
            </p:extLst>
          </p:nvPr>
        </p:nvGraphicFramePr>
        <p:xfrm>
          <a:off x="2572695" y="61711"/>
          <a:ext cx="1053193" cy="819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97" name="Equation" r:id="rId5" imgW="634680" imgH="482400" progId="Equation.3">
                  <p:embed/>
                </p:oleObj>
              </mc:Choice>
              <mc:Fallback>
                <p:oleObj name="Equation" r:id="rId5" imgW="634680" imgH="482400" progId="Equation.3">
                  <p:embed/>
                  <p:pic>
                    <p:nvPicPr>
                      <p:cNvPr id="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2695" y="61711"/>
                        <a:ext cx="1053193" cy="819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380564"/>
              </p:ext>
            </p:extLst>
          </p:nvPr>
        </p:nvGraphicFramePr>
        <p:xfrm>
          <a:off x="452476" y="828518"/>
          <a:ext cx="1016913" cy="787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98" name="Equation" r:id="rId7" imgW="520560" imgH="393480" progId="Equation.3">
                  <p:embed/>
                </p:oleObj>
              </mc:Choice>
              <mc:Fallback>
                <p:oleObj name="Equation" r:id="rId7" imgW="520560" imgH="393480" progId="Equation.3">
                  <p:embed/>
                  <p:pic>
                    <p:nvPicPr>
                      <p:cNvPr id="8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76" y="828518"/>
                        <a:ext cx="1016913" cy="787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578040"/>
              </p:ext>
            </p:extLst>
          </p:nvPr>
        </p:nvGraphicFramePr>
        <p:xfrm>
          <a:off x="4111625" y="884238"/>
          <a:ext cx="57308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99" name="Equation" r:id="rId9" imgW="253800" imgH="304560" progId="Equation.3">
                  <p:embed/>
                </p:oleObj>
              </mc:Choice>
              <mc:Fallback>
                <p:oleObj name="Equation" r:id="rId9" imgW="253800" imgH="304560" progId="Equation.3">
                  <p:embed/>
                  <p:pic>
                    <p:nvPicPr>
                      <p:cNvPr id="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25" y="884238"/>
                        <a:ext cx="573088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138206"/>
              </p:ext>
            </p:extLst>
          </p:nvPr>
        </p:nvGraphicFramePr>
        <p:xfrm>
          <a:off x="7289800" y="3516313"/>
          <a:ext cx="74295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00" name="Equation" r:id="rId11" imgW="330120" imgH="304560" progId="Equation.3">
                  <p:embed/>
                </p:oleObj>
              </mc:Choice>
              <mc:Fallback>
                <p:oleObj name="Equation" r:id="rId11" imgW="330120" imgH="304560" progId="Equation.3">
                  <p:embed/>
                  <p:pic>
                    <p:nvPicPr>
                      <p:cNvPr id="10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800" y="3516313"/>
                        <a:ext cx="742950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849343"/>
              </p:ext>
            </p:extLst>
          </p:nvPr>
        </p:nvGraphicFramePr>
        <p:xfrm>
          <a:off x="965200" y="3487738"/>
          <a:ext cx="74453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01" name="Equation" r:id="rId13" imgW="330120" imgH="304560" progId="Equation.3">
                  <p:embed/>
                </p:oleObj>
              </mc:Choice>
              <mc:Fallback>
                <p:oleObj name="Equation" r:id="rId13" imgW="330120" imgH="304560" progId="Equation.3">
                  <p:embed/>
                  <p:pic>
                    <p:nvPicPr>
                      <p:cNvPr id="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3487738"/>
                        <a:ext cx="744538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328240"/>
              </p:ext>
            </p:extLst>
          </p:nvPr>
        </p:nvGraphicFramePr>
        <p:xfrm>
          <a:off x="4084638" y="6007100"/>
          <a:ext cx="715962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02" name="Equation" r:id="rId15" imgW="317160" imgH="304560" progId="Equation.3">
                  <p:embed/>
                </p:oleObj>
              </mc:Choice>
              <mc:Fallback>
                <p:oleObj name="Equation" r:id="rId15" imgW="317160" imgH="304560" progId="Equation.3">
                  <p:embed/>
                  <p:pic>
                    <p:nvPicPr>
                      <p:cNvPr id="6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8" y="6007100"/>
                        <a:ext cx="715962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angle 12"/>
          <p:cNvSpPr>
            <a:spLocks noRot="1" noChangeArrowheads="1"/>
          </p:cNvSpPr>
          <p:nvPr/>
        </p:nvSpPr>
        <p:spPr bwMode="auto">
          <a:xfrm>
            <a:off x="4463653" y="-271212"/>
            <a:ext cx="4685896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“</a:t>
            </a:r>
            <a:r>
              <a:rPr lang="en-US" sz="2400" u="sng" dirty="0">
                <a:solidFill>
                  <a:srgbClr val="FF0000"/>
                </a:solidFill>
                <a:cs typeface="Arial" panose="020B0604020202020204" pitchFamily="34" charset="0"/>
              </a:rPr>
              <a:t>count around</a:t>
            </a: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” 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the circle by adding</a:t>
            </a: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u="sng" dirty="0">
                <a:solidFill>
                  <a:srgbClr val="FF0000"/>
                </a:solidFill>
                <a:cs typeface="Arial" panose="020B0604020202020204" pitchFamily="34" charset="0"/>
              </a:rPr>
              <a:t>90</a:t>
            </a: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 (</a:t>
            </a:r>
            <a:r>
              <a:rPr lang="el-GR" sz="2400" u="sng" dirty="0">
                <a:solidFill>
                  <a:srgbClr val="FF0000"/>
                </a:solidFill>
                <a:cs typeface="Arial" panose="020B0604020202020204" pitchFamily="34" charset="0"/>
              </a:rPr>
              <a:t>π</a:t>
            </a:r>
            <a:r>
              <a:rPr lang="en-US" sz="2400" u="sng" dirty="0">
                <a:solidFill>
                  <a:srgbClr val="FF0000"/>
                </a:solidFill>
                <a:cs typeface="Arial" panose="020B0604020202020204" pitchFamily="34" charset="0"/>
              </a:rPr>
              <a:t>/2</a:t>
            </a: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) 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to each angle</a:t>
            </a:r>
          </a:p>
        </p:txBody>
      </p:sp>
    </p:spTree>
    <p:extLst>
      <p:ext uri="{BB962C8B-B14F-4D97-AF65-F5344CB8AC3E}">
        <p14:creationId xmlns:p14="http://schemas.microsoft.com/office/powerpoint/2010/main" val="1585450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5" grpId="0"/>
      <p:bldP spid="155656" grpId="0"/>
      <p:bldP spid="155657" grpId="0"/>
      <p:bldP spid="155658" grpId="0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995C1F3C-10E4-4DF3-9BBF-0EF7E6484055}"/>
              </a:ext>
            </a:extLst>
          </p:cNvPr>
          <p:cNvSpPr/>
          <p:nvPr/>
        </p:nvSpPr>
        <p:spPr>
          <a:xfrm>
            <a:off x="0" y="61622"/>
            <a:ext cx="957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/>
              <a:t>Positive Angles</a:t>
            </a:r>
            <a:r>
              <a:rPr lang="en-US" sz="2400" dirty="0"/>
              <a:t>: The terminal side  opened in the counter-clockwise direction from the initial side of the angle. </a:t>
            </a:r>
            <a:endParaRPr lang="en-US" sz="2400" u="sng" dirty="0"/>
          </a:p>
        </p:txBody>
      </p:sp>
      <p:sp>
        <p:nvSpPr>
          <p:cNvPr id="37890" name="Rectangle 2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743200" y="3200400"/>
            <a:ext cx="2945606" cy="31432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  </a:t>
            </a:r>
          </a:p>
        </p:txBody>
      </p:sp>
      <p:grpSp>
        <p:nvGrpSpPr>
          <p:cNvPr id="37892" name="Group 3"/>
          <p:cNvGrpSpPr>
            <a:grpSpLocks/>
          </p:cNvGrpSpPr>
          <p:nvPr/>
        </p:nvGrpSpPr>
        <p:grpSpPr bwMode="auto">
          <a:xfrm>
            <a:off x="2206953" y="2411312"/>
            <a:ext cx="4229100" cy="3886200"/>
            <a:chOff x="-480" y="1488"/>
            <a:chExt cx="3552" cy="3264"/>
          </a:xfrm>
          <a:noFill/>
        </p:grpSpPr>
        <p:sp>
          <p:nvSpPr>
            <p:cNvPr id="155652" name="Oval 4"/>
            <p:cNvSpPr>
              <a:spLocks noChangeArrowheads="1"/>
            </p:cNvSpPr>
            <p:nvPr/>
          </p:nvSpPr>
          <p:spPr bwMode="auto">
            <a:xfrm>
              <a:off x="-240" y="1584"/>
              <a:ext cx="3120" cy="292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55653" name="Line 5"/>
            <p:cNvSpPr>
              <a:spLocks noChangeShapeType="1"/>
            </p:cNvSpPr>
            <p:nvPr/>
          </p:nvSpPr>
          <p:spPr bwMode="auto">
            <a:xfrm>
              <a:off x="1296" y="1488"/>
              <a:ext cx="0" cy="326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55654" name="Line 6"/>
            <p:cNvSpPr>
              <a:spLocks noChangeShapeType="1"/>
            </p:cNvSpPr>
            <p:nvPr/>
          </p:nvSpPr>
          <p:spPr bwMode="auto">
            <a:xfrm flipH="1">
              <a:off x="-480" y="3024"/>
              <a:ext cx="355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6361319" y="4083733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1543050" y="4000500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180</a:t>
            </a:r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4000500" y="6115050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270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4057649" y="2057400"/>
            <a:ext cx="527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90</a:t>
            </a:r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5101926" y="2180480"/>
            <a:ext cx="639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60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155675" name="Text Box 27"/>
          <p:cNvSpPr txBox="1">
            <a:spLocks noChangeArrowheads="1"/>
          </p:cNvSpPr>
          <p:nvPr/>
        </p:nvSpPr>
        <p:spPr bwMode="auto">
          <a:xfrm>
            <a:off x="2856691" y="2198679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120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155676" name="Text Box 28"/>
          <p:cNvSpPr txBox="1">
            <a:spLocks noChangeArrowheads="1"/>
          </p:cNvSpPr>
          <p:nvPr/>
        </p:nvSpPr>
        <p:spPr bwMode="auto">
          <a:xfrm>
            <a:off x="2969851" y="5866622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240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155677" name="Text Box 29"/>
          <p:cNvSpPr txBox="1">
            <a:spLocks noChangeArrowheads="1"/>
          </p:cNvSpPr>
          <p:nvPr/>
        </p:nvSpPr>
        <p:spPr bwMode="auto">
          <a:xfrm>
            <a:off x="5216226" y="5772150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300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5057774" y="2613205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3406407" y="2636541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406407" y="5720407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046493" y="5727520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6067910" y="3126618"/>
            <a:ext cx="639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30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>
            <a:off x="1852582" y="3145482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150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55" name="Text Box 28"/>
          <p:cNvSpPr txBox="1">
            <a:spLocks noChangeArrowheads="1"/>
          </p:cNvSpPr>
          <p:nvPr/>
        </p:nvSpPr>
        <p:spPr bwMode="auto">
          <a:xfrm>
            <a:off x="1779585" y="4967015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210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56" name="Text Box 29"/>
          <p:cNvSpPr txBox="1">
            <a:spLocks noChangeArrowheads="1"/>
          </p:cNvSpPr>
          <p:nvPr/>
        </p:nvSpPr>
        <p:spPr bwMode="auto">
          <a:xfrm>
            <a:off x="6104870" y="4982504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330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5909017" y="3332154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568827" y="3376315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2571750" y="4908364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5925896" y="4962698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5690764" y="2631168"/>
            <a:ext cx="639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45</a:t>
            </a:r>
            <a:r>
              <a:rPr lang="en-US" sz="2400" b="1" dirty="0"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62" name="Text Box 38"/>
          <p:cNvSpPr txBox="1">
            <a:spLocks noChangeArrowheads="1"/>
          </p:cNvSpPr>
          <p:nvPr/>
        </p:nvSpPr>
        <p:spPr bwMode="auto">
          <a:xfrm>
            <a:off x="2214054" y="2584630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135</a:t>
            </a:r>
            <a:r>
              <a:rPr lang="en-US" sz="2400" b="1" dirty="0"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63" name="Text Box 39"/>
          <p:cNvSpPr txBox="1">
            <a:spLocks noChangeArrowheads="1"/>
          </p:cNvSpPr>
          <p:nvPr/>
        </p:nvSpPr>
        <p:spPr bwMode="auto">
          <a:xfrm>
            <a:off x="2189559" y="5534144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225</a:t>
            </a:r>
            <a:r>
              <a:rPr lang="en-US" sz="2400" b="1" dirty="0"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64" name="Text Box 40"/>
          <p:cNvSpPr txBox="1">
            <a:spLocks noChangeArrowheads="1"/>
          </p:cNvSpPr>
          <p:nvPr/>
        </p:nvSpPr>
        <p:spPr bwMode="auto">
          <a:xfrm>
            <a:off x="5791862" y="5327636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315</a:t>
            </a:r>
            <a:r>
              <a:rPr lang="en-US" sz="2400" b="1" dirty="0"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5577794" y="2930824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2927133" y="2917621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2927133" y="5362694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5579991" y="5404496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51" name="Straight Arrow Connector 50"/>
          <p:cNvCxnSpPr>
            <a:cxnSpLocks noChangeShapeType="1"/>
          </p:cNvCxnSpPr>
          <p:nvPr/>
        </p:nvCxnSpPr>
        <p:spPr bwMode="auto">
          <a:xfrm flipV="1">
            <a:off x="4313788" y="4248323"/>
            <a:ext cx="1930250" cy="2044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Oval 51"/>
          <p:cNvSpPr/>
          <p:nvPr/>
        </p:nvSpPr>
        <p:spPr bwMode="auto">
          <a:xfrm>
            <a:off x="4216003" y="2446297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2397377" y="4162598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239093" y="5915171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6106715" y="4143368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059B064-3C6C-47DE-8466-6B80A26E3E2B}"/>
              </a:ext>
            </a:extLst>
          </p:cNvPr>
          <p:cNvCxnSpPr>
            <a:cxnSpLocks noChangeShapeType="1"/>
            <a:endCxn id="44" idx="3"/>
          </p:cNvCxnSpPr>
          <p:nvPr/>
        </p:nvCxnSpPr>
        <p:spPr bwMode="auto">
          <a:xfrm flipV="1">
            <a:off x="4301728" y="2759547"/>
            <a:ext cx="781154" cy="1492904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DD40643D-4FF2-46D3-B02C-A43ACBF0AE22}"/>
              </a:ext>
            </a:extLst>
          </p:cNvPr>
          <p:cNvSpPr/>
          <p:nvPr/>
        </p:nvSpPr>
        <p:spPr bwMode="auto">
          <a:xfrm>
            <a:off x="4239093" y="4161220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0" name="Freeform 5">
            <a:extLst>
              <a:ext uri="{FF2B5EF4-FFF2-40B4-BE49-F238E27FC236}">
                <a16:creationId xmlns:a16="http://schemas.microsoft.com/office/drawing/2014/main" id="{03B20278-9250-4571-AB30-A23C67A1B97A}"/>
              </a:ext>
            </a:extLst>
          </p:cNvPr>
          <p:cNvSpPr>
            <a:spLocks/>
          </p:cNvSpPr>
          <p:nvPr/>
        </p:nvSpPr>
        <p:spPr bwMode="auto">
          <a:xfrm>
            <a:off x="4361958" y="3478591"/>
            <a:ext cx="1605497" cy="777132"/>
          </a:xfrm>
          <a:custGeom>
            <a:avLst/>
            <a:gdLst>
              <a:gd name="T0" fmla="*/ 0 w 528"/>
              <a:gd name="T1" fmla="*/ 2147483646 h 528"/>
              <a:gd name="T2" fmla="*/ 2147483646 w 528"/>
              <a:gd name="T3" fmla="*/ 0 h 528"/>
              <a:gd name="T4" fmla="*/ 0 60000 65536"/>
              <a:gd name="T5" fmla="*/ 0 60000 65536"/>
              <a:gd name="T6" fmla="*/ 0 w 528"/>
              <a:gd name="T7" fmla="*/ 0 h 528"/>
              <a:gd name="T8" fmla="*/ 528 w 528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8" h="528">
                <a:moveTo>
                  <a:pt x="0" y="528"/>
                </a:moveTo>
                <a:lnTo>
                  <a:pt x="528" y="0"/>
                </a:lnTo>
              </a:path>
            </a:pathLst>
          </a:cu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">
            <a:extLst>
              <a:ext uri="{FF2B5EF4-FFF2-40B4-BE49-F238E27FC236}">
                <a16:creationId xmlns:a16="http://schemas.microsoft.com/office/drawing/2014/main" id="{6B4911D0-AC7C-4B6D-B0A9-2406A259032E}"/>
              </a:ext>
            </a:extLst>
          </p:cNvPr>
          <p:cNvSpPr>
            <a:spLocks/>
          </p:cNvSpPr>
          <p:nvPr/>
        </p:nvSpPr>
        <p:spPr bwMode="auto">
          <a:xfrm>
            <a:off x="4334340" y="3108821"/>
            <a:ext cx="1279348" cy="1183739"/>
          </a:xfrm>
          <a:custGeom>
            <a:avLst/>
            <a:gdLst>
              <a:gd name="T0" fmla="*/ 0 w 389"/>
              <a:gd name="T1" fmla="*/ 2147483646 h 614"/>
              <a:gd name="T2" fmla="*/ 2147483646 w 389"/>
              <a:gd name="T3" fmla="*/ 0 h 614"/>
              <a:gd name="T4" fmla="*/ 0 60000 65536"/>
              <a:gd name="T5" fmla="*/ 0 60000 65536"/>
              <a:gd name="T6" fmla="*/ 0 w 389"/>
              <a:gd name="T7" fmla="*/ 0 h 614"/>
              <a:gd name="T8" fmla="*/ 389 w 389"/>
              <a:gd name="T9" fmla="*/ 614 h 6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9" h="614">
                <a:moveTo>
                  <a:pt x="0" y="614"/>
                </a:moveTo>
                <a:lnTo>
                  <a:pt x="389" y="0"/>
                </a:lnTo>
              </a:path>
            </a:pathLst>
          </a:cu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21">
            <a:extLst>
              <a:ext uri="{FF2B5EF4-FFF2-40B4-BE49-F238E27FC236}">
                <a16:creationId xmlns:a16="http://schemas.microsoft.com/office/drawing/2014/main" id="{078033A8-D38C-4C8E-83FC-0B1A868ED7FD}"/>
              </a:ext>
            </a:extLst>
          </p:cNvPr>
          <p:cNvSpPr>
            <a:spLocks/>
          </p:cNvSpPr>
          <p:nvPr/>
        </p:nvSpPr>
        <p:spPr bwMode="auto">
          <a:xfrm>
            <a:off x="5731047" y="2097300"/>
            <a:ext cx="1230544" cy="2127226"/>
          </a:xfrm>
          <a:custGeom>
            <a:avLst/>
            <a:gdLst>
              <a:gd name="T0" fmla="*/ 2147483646 w 200"/>
              <a:gd name="T1" fmla="*/ 2147483646 h 480"/>
              <a:gd name="T2" fmla="*/ 2147483646 w 200"/>
              <a:gd name="T3" fmla="*/ 2147483646 h 480"/>
              <a:gd name="T4" fmla="*/ 2147483646 w 200"/>
              <a:gd name="T5" fmla="*/ 2147483646 h 480"/>
              <a:gd name="T6" fmla="*/ 2147483646 w 200"/>
              <a:gd name="T7" fmla="*/ 2147483646 h 480"/>
              <a:gd name="T8" fmla="*/ 0 w 200"/>
              <a:gd name="T9" fmla="*/ 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480"/>
              <a:gd name="T17" fmla="*/ 200 w 200"/>
              <a:gd name="T18" fmla="*/ 480 h 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480">
                <a:moveTo>
                  <a:pt x="192" y="480"/>
                </a:moveTo>
                <a:cubicBezTo>
                  <a:pt x="196" y="432"/>
                  <a:pt x="200" y="384"/>
                  <a:pt x="192" y="336"/>
                </a:cubicBezTo>
                <a:cubicBezTo>
                  <a:pt x="184" y="288"/>
                  <a:pt x="168" y="240"/>
                  <a:pt x="144" y="192"/>
                </a:cubicBezTo>
                <a:cubicBezTo>
                  <a:pt x="120" y="144"/>
                  <a:pt x="72" y="80"/>
                  <a:pt x="48" y="48"/>
                </a:cubicBezTo>
                <a:cubicBezTo>
                  <a:pt x="24" y="16"/>
                  <a:pt x="8" y="8"/>
                  <a:pt x="0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529ADCE-B5C2-4820-ABBE-EAB6D33D7C7F}"/>
              </a:ext>
            </a:extLst>
          </p:cNvPr>
          <p:cNvSpPr/>
          <p:nvPr/>
        </p:nvSpPr>
        <p:spPr>
          <a:xfrm>
            <a:off x="57148" y="1021883"/>
            <a:ext cx="80010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</a:rPr>
              <a:t>Angle measure</a:t>
            </a:r>
            <a:r>
              <a:rPr lang="en-US" sz="2400" dirty="0">
                <a:solidFill>
                  <a:srgbClr val="FF0000"/>
                </a:solidFill>
              </a:rPr>
              <a:t>: is put at the end of the terminal side  rather than inside the angle.</a:t>
            </a:r>
            <a:endParaRPr lang="en-US" sz="2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819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5" grpId="0"/>
      <p:bldP spid="155656" grpId="0"/>
      <p:bldP spid="155657" grpId="0"/>
      <p:bldP spid="155658" grpId="0"/>
      <p:bldP spid="155661" grpId="0"/>
      <p:bldP spid="155675" grpId="0"/>
      <p:bldP spid="155676" grpId="0"/>
      <p:bldP spid="155677" grpId="0"/>
      <p:bldP spid="44" grpId="0" animBg="1"/>
      <p:bldP spid="45" grpId="0" animBg="1"/>
      <p:bldP spid="46" grpId="0" animBg="1"/>
      <p:bldP spid="47" grpId="0" animBg="1"/>
      <p:bldP spid="53" grpId="0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5" grpId="0" animBg="1"/>
      <p:bldP spid="66" grpId="0" animBg="1"/>
      <p:bldP spid="67" grpId="0" animBg="1"/>
      <p:bldP spid="68" grpId="0" animBg="1"/>
      <p:bldP spid="52" grpId="0" animBg="1"/>
      <p:bldP spid="75" grpId="0" animBg="1"/>
      <p:bldP spid="76" grpId="0" animBg="1"/>
      <p:bldP spid="77" grpId="0" animBg="1"/>
      <p:bldP spid="50" grpId="0" animBg="1"/>
      <p:bldP spid="71" grpId="0" animBg="1"/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995C1F3C-10E4-4DF3-9BBF-0EF7E6484055}"/>
              </a:ext>
            </a:extLst>
          </p:cNvPr>
          <p:cNvSpPr/>
          <p:nvPr/>
        </p:nvSpPr>
        <p:spPr>
          <a:xfrm>
            <a:off x="0" y="61622"/>
            <a:ext cx="929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/>
              <a:t>Negative Angles</a:t>
            </a:r>
            <a:r>
              <a:rPr lang="en-US" sz="2400" dirty="0"/>
              <a:t>: The terminal side  opened in the clockwise direction from the initial side of the angle. </a:t>
            </a:r>
            <a:endParaRPr lang="en-US" sz="2400" u="sng" dirty="0"/>
          </a:p>
        </p:txBody>
      </p:sp>
      <p:sp>
        <p:nvSpPr>
          <p:cNvPr id="37890" name="Rectangle 2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0" y="2133600"/>
            <a:ext cx="2945606" cy="31432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  </a:t>
            </a:r>
          </a:p>
        </p:txBody>
      </p:sp>
      <p:grpSp>
        <p:nvGrpSpPr>
          <p:cNvPr id="37892" name="Group 3"/>
          <p:cNvGrpSpPr>
            <a:grpSpLocks/>
          </p:cNvGrpSpPr>
          <p:nvPr/>
        </p:nvGrpSpPr>
        <p:grpSpPr bwMode="auto">
          <a:xfrm>
            <a:off x="4035753" y="1344512"/>
            <a:ext cx="4229100" cy="3886200"/>
            <a:chOff x="-480" y="1488"/>
            <a:chExt cx="3552" cy="3264"/>
          </a:xfrm>
          <a:noFill/>
        </p:grpSpPr>
        <p:sp>
          <p:nvSpPr>
            <p:cNvPr id="155652" name="Oval 4"/>
            <p:cNvSpPr>
              <a:spLocks noChangeArrowheads="1"/>
            </p:cNvSpPr>
            <p:nvPr/>
          </p:nvSpPr>
          <p:spPr bwMode="auto">
            <a:xfrm>
              <a:off x="-240" y="1584"/>
              <a:ext cx="3120" cy="292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55653" name="Line 5"/>
            <p:cNvSpPr>
              <a:spLocks noChangeShapeType="1"/>
            </p:cNvSpPr>
            <p:nvPr/>
          </p:nvSpPr>
          <p:spPr bwMode="auto">
            <a:xfrm>
              <a:off x="1296" y="1488"/>
              <a:ext cx="0" cy="326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55654" name="Line 6"/>
            <p:cNvSpPr>
              <a:spLocks noChangeShapeType="1"/>
            </p:cNvSpPr>
            <p:nvPr/>
          </p:nvSpPr>
          <p:spPr bwMode="auto">
            <a:xfrm flipH="1">
              <a:off x="-480" y="3024"/>
              <a:ext cx="355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8190119" y="3016933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3371850" y="2933700"/>
            <a:ext cx="8018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-180</a:t>
            </a:r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5765720" y="849569"/>
            <a:ext cx="8018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-270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5822776" y="5167766"/>
            <a:ext cx="6303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-90</a:t>
            </a:r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7031392" y="4717160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-60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155675" name="Text Box 27"/>
          <p:cNvSpPr txBox="1">
            <a:spLocks noChangeArrowheads="1"/>
          </p:cNvSpPr>
          <p:nvPr/>
        </p:nvSpPr>
        <p:spPr bwMode="auto">
          <a:xfrm>
            <a:off x="4757011" y="4947992"/>
            <a:ext cx="914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-120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155676" name="Text Box 28"/>
          <p:cNvSpPr txBox="1">
            <a:spLocks noChangeArrowheads="1"/>
          </p:cNvSpPr>
          <p:nvPr/>
        </p:nvSpPr>
        <p:spPr bwMode="auto">
          <a:xfrm>
            <a:off x="4816694" y="970515"/>
            <a:ext cx="914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-240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155677" name="Text Box 29"/>
          <p:cNvSpPr txBox="1">
            <a:spLocks noChangeArrowheads="1"/>
          </p:cNvSpPr>
          <p:nvPr/>
        </p:nvSpPr>
        <p:spPr bwMode="auto">
          <a:xfrm>
            <a:off x="6859523" y="1128729"/>
            <a:ext cx="914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-300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6822864" y="4728619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345851" y="4727529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260126" y="1573493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6774414" y="1551211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7949315" y="3643132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-30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>
            <a:off x="3370384" y="3687049"/>
            <a:ext cx="914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-150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55" name="Text Box 28"/>
          <p:cNvSpPr txBox="1">
            <a:spLocks noChangeArrowheads="1"/>
          </p:cNvSpPr>
          <p:nvPr/>
        </p:nvSpPr>
        <p:spPr bwMode="auto">
          <a:xfrm>
            <a:off x="3424256" y="2163012"/>
            <a:ext cx="914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-210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56" name="Text Box 29"/>
          <p:cNvSpPr txBox="1">
            <a:spLocks noChangeArrowheads="1"/>
          </p:cNvSpPr>
          <p:nvPr/>
        </p:nvSpPr>
        <p:spPr bwMode="auto">
          <a:xfrm>
            <a:off x="7957887" y="2340657"/>
            <a:ext cx="914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-330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7790422" y="3848668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4352467" y="3756298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4388770" y="2406576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7778913" y="2320851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7518120" y="4227191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-45</a:t>
            </a:r>
            <a:r>
              <a:rPr lang="en-US" sz="2400" b="1" dirty="0"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62" name="Text Box 38"/>
          <p:cNvSpPr txBox="1">
            <a:spLocks noChangeArrowheads="1"/>
          </p:cNvSpPr>
          <p:nvPr/>
        </p:nvSpPr>
        <p:spPr bwMode="auto">
          <a:xfrm>
            <a:off x="3849553" y="4416798"/>
            <a:ext cx="914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-135</a:t>
            </a:r>
            <a:r>
              <a:rPr lang="en-US" sz="2400" b="1" dirty="0"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63" name="Text Box 39"/>
          <p:cNvSpPr txBox="1">
            <a:spLocks noChangeArrowheads="1"/>
          </p:cNvSpPr>
          <p:nvPr/>
        </p:nvSpPr>
        <p:spPr bwMode="auto">
          <a:xfrm>
            <a:off x="3881272" y="1546051"/>
            <a:ext cx="914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-225</a:t>
            </a:r>
            <a:r>
              <a:rPr lang="en-US" sz="2400" b="1" dirty="0"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64" name="Text Box 40"/>
          <p:cNvSpPr txBox="1">
            <a:spLocks noChangeArrowheads="1"/>
          </p:cNvSpPr>
          <p:nvPr/>
        </p:nvSpPr>
        <p:spPr bwMode="auto">
          <a:xfrm>
            <a:off x="7649948" y="1783123"/>
            <a:ext cx="914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-315</a:t>
            </a:r>
            <a:r>
              <a:rPr lang="en-US" sz="2400" b="1" dirty="0"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7388103" y="4362391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4726389" y="4328359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4776805" y="1865507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7438077" y="1859983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51" name="Straight Arrow Connector 50"/>
          <p:cNvCxnSpPr>
            <a:cxnSpLocks noChangeShapeType="1"/>
          </p:cNvCxnSpPr>
          <p:nvPr/>
        </p:nvCxnSpPr>
        <p:spPr bwMode="auto">
          <a:xfrm flipV="1">
            <a:off x="6142588" y="3181523"/>
            <a:ext cx="1930250" cy="2044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Oval 51"/>
          <p:cNvSpPr/>
          <p:nvPr/>
        </p:nvSpPr>
        <p:spPr bwMode="auto">
          <a:xfrm>
            <a:off x="6054821" y="4853978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226177" y="3095798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6041012" y="1363659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7935515" y="3076568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059B064-3C6C-47DE-8466-6B80A26E3E2B}"/>
              </a:ext>
            </a:extLst>
          </p:cNvPr>
          <p:cNvCxnSpPr>
            <a:cxnSpLocks noChangeShapeType="1"/>
            <a:endCxn id="44" idx="0"/>
          </p:cNvCxnSpPr>
          <p:nvPr/>
        </p:nvCxnSpPr>
        <p:spPr bwMode="auto">
          <a:xfrm>
            <a:off x="6137927" y="3224236"/>
            <a:ext cx="770662" cy="1504383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DD40643D-4FF2-46D3-B02C-A43ACBF0AE22}"/>
              </a:ext>
            </a:extLst>
          </p:cNvPr>
          <p:cNvSpPr/>
          <p:nvPr/>
        </p:nvSpPr>
        <p:spPr bwMode="auto">
          <a:xfrm>
            <a:off x="6067893" y="3094420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0" name="Freeform 5">
            <a:extLst>
              <a:ext uri="{FF2B5EF4-FFF2-40B4-BE49-F238E27FC236}">
                <a16:creationId xmlns:a16="http://schemas.microsoft.com/office/drawing/2014/main" id="{03B20278-9250-4571-AB30-A23C67A1B97A}"/>
              </a:ext>
            </a:extLst>
          </p:cNvPr>
          <p:cNvSpPr>
            <a:spLocks/>
          </p:cNvSpPr>
          <p:nvPr/>
        </p:nvSpPr>
        <p:spPr bwMode="auto">
          <a:xfrm flipV="1">
            <a:off x="6190758" y="3188922"/>
            <a:ext cx="1563079" cy="671529"/>
          </a:xfrm>
          <a:custGeom>
            <a:avLst/>
            <a:gdLst>
              <a:gd name="T0" fmla="*/ 0 w 528"/>
              <a:gd name="T1" fmla="*/ 2147483646 h 528"/>
              <a:gd name="T2" fmla="*/ 2147483646 w 528"/>
              <a:gd name="T3" fmla="*/ 0 h 528"/>
              <a:gd name="T4" fmla="*/ 0 60000 65536"/>
              <a:gd name="T5" fmla="*/ 0 60000 65536"/>
              <a:gd name="T6" fmla="*/ 0 w 528"/>
              <a:gd name="T7" fmla="*/ 0 h 528"/>
              <a:gd name="T8" fmla="*/ 528 w 528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8" h="528">
                <a:moveTo>
                  <a:pt x="0" y="528"/>
                </a:moveTo>
                <a:lnTo>
                  <a:pt x="528" y="0"/>
                </a:lnTo>
              </a:path>
            </a:pathLst>
          </a:cu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">
            <a:extLst>
              <a:ext uri="{FF2B5EF4-FFF2-40B4-BE49-F238E27FC236}">
                <a16:creationId xmlns:a16="http://schemas.microsoft.com/office/drawing/2014/main" id="{6B4911D0-AC7C-4B6D-B0A9-2406A259032E}"/>
              </a:ext>
            </a:extLst>
          </p:cNvPr>
          <p:cNvSpPr>
            <a:spLocks/>
          </p:cNvSpPr>
          <p:nvPr/>
        </p:nvSpPr>
        <p:spPr bwMode="auto">
          <a:xfrm flipV="1">
            <a:off x="6163140" y="3225760"/>
            <a:ext cx="1224449" cy="1136120"/>
          </a:xfrm>
          <a:custGeom>
            <a:avLst/>
            <a:gdLst>
              <a:gd name="T0" fmla="*/ 0 w 389"/>
              <a:gd name="T1" fmla="*/ 2147483646 h 614"/>
              <a:gd name="T2" fmla="*/ 2147483646 w 389"/>
              <a:gd name="T3" fmla="*/ 0 h 614"/>
              <a:gd name="T4" fmla="*/ 0 60000 65536"/>
              <a:gd name="T5" fmla="*/ 0 60000 65536"/>
              <a:gd name="T6" fmla="*/ 0 w 389"/>
              <a:gd name="T7" fmla="*/ 0 h 614"/>
              <a:gd name="T8" fmla="*/ 389 w 389"/>
              <a:gd name="T9" fmla="*/ 614 h 6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9" h="614">
                <a:moveTo>
                  <a:pt x="0" y="614"/>
                </a:moveTo>
                <a:lnTo>
                  <a:pt x="389" y="0"/>
                </a:lnTo>
              </a:path>
            </a:pathLst>
          </a:cu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21">
            <a:extLst>
              <a:ext uri="{FF2B5EF4-FFF2-40B4-BE49-F238E27FC236}">
                <a16:creationId xmlns:a16="http://schemas.microsoft.com/office/drawing/2014/main" id="{078033A8-D38C-4C8E-83FC-0B1A868ED7FD}"/>
              </a:ext>
            </a:extLst>
          </p:cNvPr>
          <p:cNvSpPr>
            <a:spLocks/>
          </p:cNvSpPr>
          <p:nvPr/>
        </p:nvSpPr>
        <p:spPr bwMode="auto">
          <a:xfrm flipV="1">
            <a:off x="7741984" y="3225738"/>
            <a:ext cx="1230544" cy="2352189"/>
          </a:xfrm>
          <a:custGeom>
            <a:avLst/>
            <a:gdLst>
              <a:gd name="T0" fmla="*/ 2147483646 w 200"/>
              <a:gd name="T1" fmla="*/ 2147483646 h 480"/>
              <a:gd name="T2" fmla="*/ 2147483646 w 200"/>
              <a:gd name="T3" fmla="*/ 2147483646 h 480"/>
              <a:gd name="T4" fmla="*/ 2147483646 w 200"/>
              <a:gd name="T5" fmla="*/ 2147483646 h 480"/>
              <a:gd name="T6" fmla="*/ 2147483646 w 200"/>
              <a:gd name="T7" fmla="*/ 2147483646 h 480"/>
              <a:gd name="T8" fmla="*/ 0 w 200"/>
              <a:gd name="T9" fmla="*/ 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480"/>
              <a:gd name="T17" fmla="*/ 200 w 200"/>
              <a:gd name="T18" fmla="*/ 480 h 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480">
                <a:moveTo>
                  <a:pt x="192" y="480"/>
                </a:moveTo>
                <a:cubicBezTo>
                  <a:pt x="196" y="432"/>
                  <a:pt x="200" y="384"/>
                  <a:pt x="192" y="336"/>
                </a:cubicBezTo>
                <a:cubicBezTo>
                  <a:pt x="184" y="288"/>
                  <a:pt x="168" y="240"/>
                  <a:pt x="144" y="192"/>
                </a:cubicBezTo>
                <a:cubicBezTo>
                  <a:pt x="120" y="144"/>
                  <a:pt x="72" y="80"/>
                  <a:pt x="48" y="48"/>
                </a:cubicBezTo>
                <a:cubicBezTo>
                  <a:pt x="24" y="16"/>
                  <a:pt x="8" y="8"/>
                  <a:pt x="0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55ED1D59-A2B8-4E18-A3BC-4E22AE8539D8}"/>
                  </a:ext>
                </a:extLst>
              </p:cNvPr>
              <p:cNvSpPr/>
              <p:nvPr/>
            </p:nvSpPr>
            <p:spPr>
              <a:xfrm>
                <a:off x="206800" y="1528564"/>
                <a:ext cx="3102696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u="sng" dirty="0"/>
                  <a:t>Angles outside of the range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/>
                  <a:t> 360: The terminal side  may make </a:t>
                </a:r>
                <a:r>
                  <a:rPr lang="en-US" sz="2400" b="1" i="1" u="sng" dirty="0"/>
                  <a:t>more than one revolution.  </a:t>
                </a:r>
                <a:r>
                  <a:rPr lang="en-US" sz="2400" dirty="0"/>
                  <a:t>An angle whose terminal side makes one complete revolution </a:t>
                </a:r>
                <a:r>
                  <a:rPr lang="en-US" sz="2400" i="1" u="sng" dirty="0"/>
                  <a:t>and then</a:t>
                </a:r>
                <a:r>
                  <a:rPr lang="en-US" sz="2400" dirty="0"/>
                  <a:t> an additional 30 degree would have a measure of 390 degrees.</a:t>
                </a:r>
                <a:endParaRPr lang="en-US" sz="2400" u="sng" dirty="0"/>
              </a:p>
            </p:txBody>
          </p:sp>
        </mc:Choice>
        <mc:Fallback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55ED1D59-A2B8-4E18-A3BC-4E22AE8539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00" y="1528564"/>
                <a:ext cx="3102696" cy="4893647"/>
              </a:xfrm>
              <a:prstGeom prst="rect">
                <a:avLst/>
              </a:prstGeom>
              <a:blipFill>
                <a:blip r:embed="rId2"/>
                <a:stretch>
                  <a:fillRect l="-3143" t="-872" r="-7859" b="-1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1380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5" grpId="0"/>
      <p:bldP spid="155656" grpId="0"/>
      <p:bldP spid="155657" grpId="0"/>
      <p:bldP spid="155658" grpId="0"/>
      <p:bldP spid="155661" grpId="0"/>
      <p:bldP spid="155675" grpId="0"/>
      <p:bldP spid="155676" grpId="0"/>
      <p:bldP spid="155677" grpId="0"/>
      <p:bldP spid="44" grpId="0" animBg="1"/>
      <p:bldP spid="45" grpId="0" animBg="1"/>
      <p:bldP spid="46" grpId="0" animBg="1"/>
      <p:bldP spid="47" grpId="0" animBg="1"/>
      <p:bldP spid="53" grpId="0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5" grpId="0" animBg="1"/>
      <p:bldP spid="66" grpId="0" animBg="1"/>
      <p:bldP spid="67" grpId="0" animBg="1"/>
      <p:bldP spid="68" grpId="0" animBg="1"/>
      <p:bldP spid="52" grpId="0" animBg="1"/>
      <p:bldP spid="75" grpId="0" animBg="1"/>
      <p:bldP spid="76" grpId="0" animBg="1"/>
      <p:bldP spid="77" grpId="0" animBg="1"/>
      <p:bldP spid="50" grpId="0" animBg="1"/>
      <p:bldP spid="71" grpId="0" animBg="1"/>
      <p:bldP spid="72" grpId="0" animBg="1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543AECE7-C0DF-46C9-8974-E228BE2012A5}"/>
              </a:ext>
            </a:extLst>
          </p:cNvPr>
          <p:cNvSpPr txBox="1">
            <a:spLocks/>
          </p:cNvSpPr>
          <p:nvPr/>
        </p:nvSpPr>
        <p:spPr bwMode="auto">
          <a:xfrm>
            <a:off x="506588" y="437972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In general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co-terminal angles have measures defined by:</a:t>
            </a:r>
          </a:p>
          <a:p>
            <a:pPr algn="l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where ‘n’ is the number of revolutions beyond the 1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one.</a:t>
            </a:r>
          </a:p>
          <a:p>
            <a:pPr algn="l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658" y="-54048"/>
            <a:ext cx="8229600" cy="1143000"/>
          </a:xfrm>
        </p:spPr>
        <p:txBody>
          <a:bodyPr/>
          <a:lstStyle/>
          <a:p>
            <a:pPr algn="l"/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Co-terminal Angles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may have different measures but they share both the initial and terminal sides.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4702451" y="1219200"/>
            <a:ext cx="0" cy="297180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533173" y="794105"/>
            <a:ext cx="343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dirty="0"/>
              <a:t>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472316" y="30457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V="1">
            <a:off x="3359858" y="3276600"/>
            <a:ext cx="5105400" cy="2607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 rot="258694">
            <a:off x="3111476" y="1566625"/>
            <a:ext cx="2843395" cy="1643041"/>
          </a:xfrm>
          <a:custGeom>
            <a:avLst/>
            <a:gdLst>
              <a:gd name="connsiteX0" fmla="*/ 1759527 w 1780775"/>
              <a:gd name="connsiteY0" fmla="*/ 1219200 h 1219200"/>
              <a:gd name="connsiteX1" fmla="*/ 1731818 w 1780775"/>
              <a:gd name="connsiteY1" fmla="*/ 609600 h 1219200"/>
              <a:gd name="connsiteX2" fmla="*/ 1330036 w 1780775"/>
              <a:gd name="connsiteY2" fmla="*/ 138545 h 1219200"/>
              <a:gd name="connsiteX3" fmla="*/ 914400 w 1780775"/>
              <a:gd name="connsiteY3" fmla="*/ 0 h 1219200"/>
              <a:gd name="connsiteX4" fmla="*/ 332509 w 1780775"/>
              <a:gd name="connsiteY4" fmla="*/ 138545 h 1219200"/>
              <a:gd name="connsiteX5" fmla="*/ 0 w 1780775"/>
              <a:gd name="connsiteY5" fmla="*/ 471054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0775" h="1219200">
                <a:moveTo>
                  <a:pt x="1759527" y="1219200"/>
                </a:moveTo>
                <a:cubicBezTo>
                  <a:pt x="1781463" y="1004454"/>
                  <a:pt x="1803400" y="789709"/>
                  <a:pt x="1731818" y="609600"/>
                </a:cubicBezTo>
                <a:cubicBezTo>
                  <a:pt x="1660236" y="429491"/>
                  <a:pt x="1466272" y="240145"/>
                  <a:pt x="1330036" y="138545"/>
                </a:cubicBezTo>
                <a:cubicBezTo>
                  <a:pt x="1193800" y="36945"/>
                  <a:pt x="1080654" y="0"/>
                  <a:pt x="914400" y="0"/>
                </a:cubicBezTo>
                <a:cubicBezTo>
                  <a:pt x="748146" y="0"/>
                  <a:pt x="484909" y="60036"/>
                  <a:pt x="332509" y="138545"/>
                </a:cubicBezTo>
                <a:cubicBezTo>
                  <a:pt x="180109" y="217054"/>
                  <a:pt x="90054" y="344054"/>
                  <a:pt x="0" y="471054"/>
                </a:cubicBezTo>
              </a:path>
            </a:pathLst>
          </a:custGeom>
          <a:noFill/>
          <a:ln w="34925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>
            <a:cxnSpLocks/>
          </p:cNvCxnSpPr>
          <p:nvPr/>
        </p:nvCxnSpPr>
        <p:spPr>
          <a:xfrm>
            <a:off x="2412684" y="1617609"/>
            <a:ext cx="2289767" cy="1676657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27">
            <a:extLst>
              <a:ext uri="{FF2B5EF4-FFF2-40B4-BE49-F238E27FC236}">
                <a16:creationId xmlns:a16="http://schemas.microsoft.com/office/drawing/2014/main" id="{955AFC88-3973-402A-8723-140BBA4FD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0107" y="1155944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150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76D110C-E03B-450A-8FD9-CF4F838D9313}"/>
              </a:ext>
            </a:extLst>
          </p:cNvPr>
          <p:cNvSpPr/>
          <p:nvPr/>
        </p:nvSpPr>
        <p:spPr bwMode="auto">
          <a:xfrm>
            <a:off x="2295823" y="1503014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FE4791-CF47-4F5B-8558-F1E666FB21CC}"/>
              </a:ext>
            </a:extLst>
          </p:cNvPr>
          <p:cNvSpPr/>
          <p:nvPr/>
        </p:nvSpPr>
        <p:spPr>
          <a:xfrm>
            <a:off x="3721219" y="2106168"/>
            <a:ext cx="1800339" cy="1650387"/>
          </a:xfrm>
          <a:custGeom>
            <a:avLst/>
            <a:gdLst>
              <a:gd name="connsiteX0" fmla="*/ 1357460 w 1800339"/>
              <a:gd name="connsiteY0" fmla="*/ 1164665 h 1650387"/>
              <a:gd name="connsiteX1" fmla="*/ 1272618 w 1800339"/>
              <a:gd name="connsiteY1" fmla="*/ 844154 h 1650387"/>
              <a:gd name="connsiteX2" fmla="*/ 1008668 w 1800339"/>
              <a:gd name="connsiteY2" fmla="*/ 683898 h 1650387"/>
              <a:gd name="connsiteX3" fmla="*/ 697583 w 1800339"/>
              <a:gd name="connsiteY3" fmla="*/ 702752 h 1650387"/>
              <a:gd name="connsiteX4" fmla="*/ 556181 w 1800339"/>
              <a:gd name="connsiteY4" fmla="*/ 844154 h 1650387"/>
              <a:gd name="connsiteX5" fmla="*/ 480767 w 1800339"/>
              <a:gd name="connsiteY5" fmla="*/ 1145811 h 1650387"/>
              <a:gd name="connsiteX6" fmla="*/ 641023 w 1800339"/>
              <a:gd name="connsiteY6" fmla="*/ 1513457 h 1650387"/>
              <a:gd name="connsiteX7" fmla="*/ 989814 w 1800339"/>
              <a:gd name="connsiteY7" fmla="*/ 1645432 h 1650387"/>
              <a:gd name="connsiteX8" fmla="*/ 1545996 w 1800339"/>
              <a:gd name="connsiteY8" fmla="*/ 1579444 h 1650387"/>
              <a:gd name="connsiteX9" fmla="*/ 1781666 w 1800339"/>
              <a:gd name="connsiteY9" fmla="*/ 1192945 h 1650387"/>
              <a:gd name="connsiteX10" fmla="*/ 1753385 w 1800339"/>
              <a:gd name="connsiteY10" fmla="*/ 627337 h 1650387"/>
              <a:gd name="connsiteX11" fmla="*/ 1498862 w 1800339"/>
              <a:gd name="connsiteY11" fmla="*/ 165424 h 1650387"/>
              <a:gd name="connsiteX12" fmla="*/ 961534 w 1800339"/>
              <a:gd name="connsiteY12" fmla="*/ 14595 h 1650387"/>
              <a:gd name="connsiteX13" fmla="*/ 480767 w 1800339"/>
              <a:gd name="connsiteY13" fmla="*/ 24022 h 1650387"/>
              <a:gd name="connsiteX14" fmla="*/ 169682 w 1800339"/>
              <a:gd name="connsiteY14" fmla="*/ 174851 h 1650387"/>
              <a:gd name="connsiteX15" fmla="*/ 0 w 1800339"/>
              <a:gd name="connsiteY15" fmla="*/ 419947 h 165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00339" h="1650387">
                <a:moveTo>
                  <a:pt x="1357460" y="1164665"/>
                </a:moveTo>
                <a:cubicBezTo>
                  <a:pt x="1344105" y="1044473"/>
                  <a:pt x="1330750" y="924282"/>
                  <a:pt x="1272618" y="844154"/>
                </a:cubicBezTo>
                <a:cubicBezTo>
                  <a:pt x="1214486" y="764026"/>
                  <a:pt x="1104507" y="707465"/>
                  <a:pt x="1008668" y="683898"/>
                </a:cubicBezTo>
                <a:cubicBezTo>
                  <a:pt x="912829" y="660331"/>
                  <a:pt x="772997" y="676043"/>
                  <a:pt x="697583" y="702752"/>
                </a:cubicBezTo>
                <a:cubicBezTo>
                  <a:pt x="622168" y="729461"/>
                  <a:pt x="592317" y="770311"/>
                  <a:pt x="556181" y="844154"/>
                </a:cubicBezTo>
                <a:cubicBezTo>
                  <a:pt x="520045" y="917997"/>
                  <a:pt x="466627" y="1034261"/>
                  <a:pt x="480767" y="1145811"/>
                </a:cubicBezTo>
                <a:cubicBezTo>
                  <a:pt x="494907" y="1257361"/>
                  <a:pt x="556182" y="1430187"/>
                  <a:pt x="641023" y="1513457"/>
                </a:cubicBezTo>
                <a:cubicBezTo>
                  <a:pt x="725864" y="1596727"/>
                  <a:pt x="838985" y="1634434"/>
                  <a:pt x="989814" y="1645432"/>
                </a:cubicBezTo>
                <a:cubicBezTo>
                  <a:pt x="1140643" y="1656430"/>
                  <a:pt x="1414021" y="1654858"/>
                  <a:pt x="1545996" y="1579444"/>
                </a:cubicBezTo>
                <a:cubicBezTo>
                  <a:pt x="1677971" y="1504030"/>
                  <a:pt x="1747101" y="1351629"/>
                  <a:pt x="1781666" y="1192945"/>
                </a:cubicBezTo>
                <a:cubicBezTo>
                  <a:pt x="1816231" y="1034261"/>
                  <a:pt x="1800519" y="798591"/>
                  <a:pt x="1753385" y="627337"/>
                </a:cubicBezTo>
                <a:cubicBezTo>
                  <a:pt x="1706251" y="456083"/>
                  <a:pt x="1630837" y="267548"/>
                  <a:pt x="1498862" y="165424"/>
                </a:cubicBezTo>
                <a:cubicBezTo>
                  <a:pt x="1366887" y="63300"/>
                  <a:pt x="1131216" y="38162"/>
                  <a:pt x="961534" y="14595"/>
                </a:cubicBezTo>
                <a:cubicBezTo>
                  <a:pt x="791851" y="-8972"/>
                  <a:pt x="612742" y="-2687"/>
                  <a:pt x="480767" y="24022"/>
                </a:cubicBezTo>
                <a:cubicBezTo>
                  <a:pt x="348792" y="50731"/>
                  <a:pt x="249810" y="108864"/>
                  <a:pt x="169682" y="174851"/>
                </a:cubicBezTo>
                <a:cubicBezTo>
                  <a:pt x="89554" y="240838"/>
                  <a:pt x="44777" y="330392"/>
                  <a:pt x="0" y="419947"/>
                </a:cubicBezTo>
              </a:path>
            </a:pathLst>
          </a:custGeom>
          <a:noFill/>
          <a:ln w="3492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27">
            <a:extLst>
              <a:ext uri="{FF2B5EF4-FFF2-40B4-BE49-F238E27FC236}">
                <a16:creationId xmlns:a16="http://schemas.microsoft.com/office/drawing/2014/main" id="{DEB5C98F-6494-4BA2-BCC9-30E598214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955" y="896611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510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º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58BD069-15EB-479B-9F0C-5D9BC06F1BD5}"/>
              </a:ext>
            </a:extLst>
          </p:cNvPr>
          <p:cNvCxnSpPr>
            <a:cxnSpLocks/>
          </p:cNvCxnSpPr>
          <p:nvPr/>
        </p:nvCxnSpPr>
        <p:spPr>
          <a:xfrm flipH="1">
            <a:off x="4702452" y="3276600"/>
            <a:ext cx="2467406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E49523E-594A-400E-8FCA-C588B9BBCE0F}"/>
                  </a:ext>
                </a:extLst>
              </p:cNvPr>
              <p:cNvSpPr txBox="1"/>
              <p:nvPr/>
            </p:nvSpPr>
            <p:spPr>
              <a:xfrm>
                <a:off x="2467273" y="4546539"/>
                <a:ext cx="33185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±360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E49523E-594A-400E-8FCA-C588B9BBC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273" y="4546539"/>
                <a:ext cx="331853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614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/>
      <p:bldP spid="20" grpId="0" animBg="1"/>
      <p:bldP spid="10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543AECE7-C0DF-46C9-8974-E228BE2012A5}"/>
              </a:ext>
            </a:extLst>
          </p:cNvPr>
          <p:cNvSpPr txBox="1">
            <a:spLocks/>
          </p:cNvSpPr>
          <p:nvPr/>
        </p:nvSpPr>
        <p:spPr bwMode="auto">
          <a:xfrm>
            <a:off x="152400" y="47244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A typical co-terminal angle problem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will give the measure of an angle then ask for a different positive and negative co-terminal angle.</a:t>
            </a:r>
          </a:p>
          <a:p>
            <a:pPr algn="l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658" y="-54048"/>
            <a:ext cx="8229600" cy="1143000"/>
          </a:xfrm>
        </p:spPr>
        <p:txBody>
          <a:bodyPr/>
          <a:lstStyle/>
          <a:p>
            <a:pPr algn="l"/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Determining of angles are co-terminal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E49523E-594A-400E-8FCA-C588B9BBCE0F}"/>
                  </a:ext>
                </a:extLst>
              </p:cNvPr>
              <p:cNvSpPr txBox="1"/>
              <p:nvPr/>
            </p:nvSpPr>
            <p:spPr>
              <a:xfrm>
                <a:off x="1905000" y="873508"/>
                <a:ext cx="211121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=1550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E49523E-594A-400E-8FCA-C588B9BBC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873508"/>
                <a:ext cx="2111219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2A19AE7-7B04-473E-8711-B354589895F2}"/>
                  </a:ext>
                </a:extLst>
              </p:cNvPr>
              <p:cNvSpPr/>
              <p:nvPr/>
            </p:nvSpPr>
            <p:spPr>
              <a:xfrm>
                <a:off x="1828800" y="1382017"/>
                <a:ext cx="45981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=1550−360=1190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2A19AE7-7B04-473E-8711-B354589895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382017"/>
                <a:ext cx="459818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041CCA5-369C-4D0A-BA22-78A169D7D945}"/>
                  </a:ext>
                </a:extLst>
              </p:cNvPr>
              <p:cNvSpPr/>
              <p:nvPr/>
            </p:nvSpPr>
            <p:spPr>
              <a:xfrm>
                <a:off x="1905000" y="1997277"/>
                <a:ext cx="48963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=1550−2(360)=830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041CCA5-369C-4D0A-BA22-78A169D7D9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997277"/>
                <a:ext cx="489634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3C0D19F-7680-4F47-8AEC-DE60149E605F}"/>
                  </a:ext>
                </a:extLst>
              </p:cNvPr>
              <p:cNvSpPr/>
              <p:nvPr/>
            </p:nvSpPr>
            <p:spPr>
              <a:xfrm>
                <a:off x="1898904" y="2573239"/>
                <a:ext cx="48963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=1550−3(360)=470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3C0D19F-7680-4F47-8AEC-DE60149E60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904" y="2573239"/>
                <a:ext cx="489634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E9A2DCB-9F15-476E-BD7D-221EEC3C33B6}"/>
                  </a:ext>
                </a:extLst>
              </p:cNvPr>
              <p:cNvSpPr txBox="1"/>
              <p:nvPr/>
            </p:nvSpPr>
            <p:spPr>
              <a:xfrm>
                <a:off x="5791200" y="316827"/>
                <a:ext cx="33185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±360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E9A2DCB-9F15-476E-BD7D-221EEC3C33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16827"/>
                <a:ext cx="3318537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606D491-1E93-45C2-A1E9-B06B4F748C05}"/>
                  </a:ext>
                </a:extLst>
              </p:cNvPr>
              <p:cNvSpPr/>
              <p:nvPr/>
            </p:nvSpPr>
            <p:spPr>
              <a:xfrm>
                <a:off x="1898904" y="3188499"/>
                <a:ext cx="48963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=1550−4(360)=100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606D491-1E93-45C2-A1E9-B06B4F748C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904" y="3188499"/>
                <a:ext cx="489634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4916C28-DA8E-42FD-993C-757D8323412C}"/>
                  </a:ext>
                </a:extLst>
              </p:cNvPr>
              <p:cNvSpPr/>
              <p:nvPr/>
            </p:nvSpPr>
            <p:spPr>
              <a:xfrm>
                <a:off x="1981200" y="3723870"/>
                <a:ext cx="53626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=1550−5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=−250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4916C28-DA8E-42FD-993C-757D832341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723870"/>
                <a:ext cx="536268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22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  <p:bldP spid="17" grpId="0"/>
      <p:bldP spid="18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819400" y="2792777"/>
            <a:ext cx="2945606" cy="31432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  </a:t>
            </a:r>
          </a:p>
        </p:txBody>
      </p:sp>
      <p:grpSp>
        <p:nvGrpSpPr>
          <p:cNvPr id="37892" name="Group 3"/>
          <p:cNvGrpSpPr>
            <a:grpSpLocks/>
          </p:cNvGrpSpPr>
          <p:nvPr/>
        </p:nvGrpSpPr>
        <p:grpSpPr bwMode="auto">
          <a:xfrm>
            <a:off x="2265759" y="2011900"/>
            <a:ext cx="4229100" cy="3886200"/>
            <a:chOff x="-480" y="1488"/>
            <a:chExt cx="3552" cy="3264"/>
          </a:xfrm>
          <a:noFill/>
        </p:grpSpPr>
        <p:sp>
          <p:nvSpPr>
            <p:cNvPr id="155652" name="Oval 4"/>
            <p:cNvSpPr>
              <a:spLocks noChangeArrowheads="1"/>
            </p:cNvSpPr>
            <p:nvPr/>
          </p:nvSpPr>
          <p:spPr bwMode="auto">
            <a:xfrm>
              <a:off x="-240" y="1584"/>
              <a:ext cx="3120" cy="292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55653" name="Line 5"/>
            <p:cNvSpPr>
              <a:spLocks noChangeShapeType="1"/>
            </p:cNvSpPr>
            <p:nvPr/>
          </p:nvSpPr>
          <p:spPr bwMode="auto">
            <a:xfrm>
              <a:off x="1296" y="1488"/>
              <a:ext cx="0" cy="326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55654" name="Line 6"/>
            <p:cNvSpPr>
              <a:spLocks noChangeShapeType="1"/>
            </p:cNvSpPr>
            <p:nvPr/>
          </p:nvSpPr>
          <p:spPr bwMode="auto">
            <a:xfrm flipH="1">
              <a:off x="-480" y="3024"/>
              <a:ext cx="355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 b="1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6437519" y="367611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1619250" y="3592877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180</a:t>
            </a:r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4076700" y="5707427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270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4133849" y="1649777"/>
            <a:ext cx="527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90</a:t>
            </a:r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5178126" y="1772857"/>
            <a:ext cx="639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60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155675" name="Text Box 27"/>
          <p:cNvSpPr txBox="1">
            <a:spLocks noChangeArrowheads="1"/>
          </p:cNvSpPr>
          <p:nvPr/>
        </p:nvSpPr>
        <p:spPr bwMode="auto">
          <a:xfrm>
            <a:off x="2932891" y="1791056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120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155676" name="Text Box 28"/>
          <p:cNvSpPr txBox="1">
            <a:spLocks noChangeArrowheads="1"/>
          </p:cNvSpPr>
          <p:nvPr/>
        </p:nvSpPr>
        <p:spPr bwMode="auto">
          <a:xfrm>
            <a:off x="3046051" y="5458999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240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155677" name="Text Box 29"/>
          <p:cNvSpPr txBox="1">
            <a:spLocks noChangeArrowheads="1"/>
          </p:cNvSpPr>
          <p:nvPr/>
        </p:nvSpPr>
        <p:spPr bwMode="auto">
          <a:xfrm>
            <a:off x="5292426" y="5364527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300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5133974" y="2205582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3482607" y="2228918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482607" y="5312784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122693" y="5319897"/>
            <a:ext cx="171450" cy="17145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81000" y="131190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The circle has a radius = 1.  Fill in the measure of each angle (standard position angles).  Fill in the x-y pairs each point. </a:t>
            </a:r>
            <a:endParaRPr lang="en-US" sz="2400" dirty="0"/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6144110" y="2718995"/>
            <a:ext cx="639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30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>
            <a:off x="1928782" y="2737859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150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55" name="Text Box 28"/>
          <p:cNvSpPr txBox="1">
            <a:spLocks noChangeArrowheads="1"/>
          </p:cNvSpPr>
          <p:nvPr/>
        </p:nvSpPr>
        <p:spPr bwMode="auto">
          <a:xfrm>
            <a:off x="1855785" y="4559392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210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56" name="Text Box 29"/>
          <p:cNvSpPr txBox="1">
            <a:spLocks noChangeArrowheads="1"/>
          </p:cNvSpPr>
          <p:nvPr/>
        </p:nvSpPr>
        <p:spPr bwMode="auto">
          <a:xfrm>
            <a:off x="6181070" y="4574881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330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5985217" y="2924531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645027" y="2968692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2647950" y="4500741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002096" y="4555075"/>
            <a:ext cx="171450" cy="17145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5766964" y="2223545"/>
            <a:ext cx="639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45</a:t>
            </a:r>
            <a:r>
              <a:rPr lang="en-US" sz="2400" b="1" dirty="0"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62" name="Text Box 38"/>
          <p:cNvSpPr txBox="1">
            <a:spLocks noChangeArrowheads="1"/>
          </p:cNvSpPr>
          <p:nvPr/>
        </p:nvSpPr>
        <p:spPr bwMode="auto">
          <a:xfrm>
            <a:off x="2290254" y="2177007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135</a:t>
            </a:r>
            <a:r>
              <a:rPr lang="en-US" sz="2400" b="1" dirty="0"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63" name="Text Box 39"/>
          <p:cNvSpPr txBox="1">
            <a:spLocks noChangeArrowheads="1"/>
          </p:cNvSpPr>
          <p:nvPr/>
        </p:nvSpPr>
        <p:spPr bwMode="auto">
          <a:xfrm>
            <a:off x="2265759" y="5126521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225</a:t>
            </a:r>
            <a:r>
              <a:rPr lang="en-US" sz="2400" b="1" dirty="0"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64" name="Text Box 40"/>
          <p:cNvSpPr txBox="1">
            <a:spLocks noChangeArrowheads="1"/>
          </p:cNvSpPr>
          <p:nvPr/>
        </p:nvSpPr>
        <p:spPr bwMode="auto">
          <a:xfrm>
            <a:off x="5868062" y="4920013"/>
            <a:ext cx="811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315</a:t>
            </a:r>
            <a:r>
              <a:rPr lang="en-US" sz="2400" b="1" dirty="0">
                <a:latin typeface="Arial" charset="0"/>
                <a:cs typeface="Arial" charset="0"/>
              </a:rPr>
              <a:t>º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5653994" y="2523201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3003333" y="2509998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3003333" y="4955071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5656191" y="4996873"/>
            <a:ext cx="171450" cy="1714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39" name="Object 41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04639148"/>
              </p:ext>
            </p:extLst>
          </p:nvPr>
        </p:nvGraphicFramePr>
        <p:xfrm>
          <a:off x="1946954" y="1153128"/>
          <a:ext cx="1400765" cy="679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02" name="Equation" r:id="rId3" imgW="837836" imgH="406224" progId="Equation.3">
                  <p:embed/>
                </p:oleObj>
              </mc:Choice>
              <mc:Fallback>
                <p:oleObj name="Equation" r:id="rId3" imgW="837836" imgH="406224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954" y="1153128"/>
                        <a:ext cx="1400765" cy="679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619387"/>
              </p:ext>
            </p:extLst>
          </p:nvPr>
        </p:nvGraphicFramePr>
        <p:xfrm>
          <a:off x="5532148" y="1249859"/>
          <a:ext cx="1143437" cy="609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03" name="Equation" r:id="rId5" imgW="761669" imgH="406224" progId="Equation.3">
                  <p:embed/>
                </p:oleObj>
              </mc:Choice>
              <mc:Fallback>
                <p:oleObj name="Equation" r:id="rId5" imgW="761669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148" y="1249859"/>
                        <a:ext cx="1143437" cy="6099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779322"/>
              </p:ext>
            </p:extLst>
          </p:nvPr>
        </p:nvGraphicFramePr>
        <p:xfrm>
          <a:off x="1821051" y="6032133"/>
          <a:ext cx="1819402" cy="776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04" name="Equation" r:id="rId7" imgW="952087" imgH="406224" progId="Equation.3">
                  <p:embed/>
                </p:oleObj>
              </mc:Choice>
              <mc:Fallback>
                <p:oleObj name="Equation" r:id="rId7" imgW="952087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1051" y="6032133"/>
                        <a:ext cx="1819402" cy="776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451419"/>
              </p:ext>
            </p:extLst>
          </p:nvPr>
        </p:nvGraphicFramePr>
        <p:xfrm>
          <a:off x="5208418" y="5862765"/>
          <a:ext cx="1758478" cy="815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05" name="Equation" r:id="rId9" imgW="875920" imgH="406224" progId="Equation.3">
                  <p:embed/>
                </p:oleObj>
              </mc:Choice>
              <mc:Fallback>
                <p:oleObj name="Equation" r:id="rId9" imgW="875920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8418" y="5862765"/>
                        <a:ext cx="1758478" cy="8158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1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31598439"/>
              </p:ext>
            </p:extLst>
          </p:nvPr>
        </p:nvGraphicFramePr>
        <p:xfrm>
          <a:off x="332066" y="2425096"/>
          <a:ext cx="1743188" cy="808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06" name="Equation" r:id="rId11" imgW="875920" imgH="406224" progId="Equation.3">
                  <p:embed/>
                </p:oleObj>
              </mc:Choice>
              <mc:Fallback>
                <p:oleObj name="Equation" r:id="rId11" imgW="875920" imgH="406224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066" y="2425096"/>
                        <a:ext cx="1743188" cy="8084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423172"/>
              </p:ext>
            </p:extLst>
          </p:nvPr>
        </p:nvGraphicFramePr>
        <p:xfrm>
          <a:off x="6793707" y="2556511"/>
          <a:ext cx="1288248" cy="686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07" name="Equation" r:id="rId13" imgW="761669" imgH="406224" progId="Equation.3">
                  <p:embed/>
                </p:oleObj>
              </mc:Choice>
              <mc:Fallback>
                <p:oleObj name="Equation" r:id="rId13" imgW="761669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3707" y="2556511"/>
                        <a:ext cx="1288248" cy="686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773495"/>
              </p:ext>
            </p:extLst>
          </p:nvPr>
        </p:nvGraphicFramePr>
        <p:xfrm>
          <a:off x="151447" y="4391905"/>
          <a:ext cx="1744038" cy="73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08" name="Equation" r:id="rId15" imgW="964781" imgH="406224" progId="Equation.3">
                  <p:embed/>
                </p:oleObj>
              </mc:Choice>
              <mc:Fallback>
                <p:oleObj name="Equation" r:id="rId15" imgW="964781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" y="4391905"/>
                        <a:ext cx="1744038" cy="734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985161"/>
              </p:ext>
            </p:extLst>
          </p:nvPr>
        </p:nvGraphicFramePr>
        <p:xfrm>
          <a:off x="7068115" y="4467836"/>
          <a:ext cx="1431017" cy="683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09" name="Equation" r:id="rId17" imgW="850531" imgH="406224" progId="Equation.3">
                  <p:embed/>
                </p:oleObj>
              </mc:Choice>
              <mc:Fallback>
                <p:oleObj name="Equation" r:id="rId17" imgW="850531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8115" y="4467836"/>
                        <a:ext cx="1431017" cy="683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553595"/>
              </p:ext>
            </p:extLst>
          </p:nvPr>
        </p:nvGraphicFramePr>
        <p:xfrm>
          <a:off x="6312948" y="1870228"/>
          <a:ext cx="1419225" cy="629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10" name="Equation" r:id="rId19" imgW="914003" imgH="406224" progId="Equation.3">
                  <p:embed/>
                </p:oleObj>
              </mc:Choice>
              <mc:Fallback>
                <p:oleObj name="Equation" r:id="rId19" imgW="914003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2948" y="1870228"/>
                        <a:ext cx="1419225" cy="629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661575"/>
              </p:ext>
            </p:extLst>
          </p:nvPr>
        </p:nvGraphicFramePr>
        <p:xfrm>
          <a:off x="352394" y="1649777"/>
          <a:ext cx="1576388" cy="629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11" name="Equation" r:id="rId21" imgW="1015559" imgH="406224" progId="Equation.3">
                  <p:embed/>
                </p:oleObj>
              </mc:Choice>
              <mc:Fallback>
                <p:oleObj name="Equation" r:id="rId21" imgW="1015559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394" y="1649777"/>
                        <a:ext cx="1576388" cy="629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219681"/>
              </p:ext>
            </p:extLst>
          </p:nvPr>
        </p:nvGraphicFramePr>
        <p:xfrm>
          <a:off x="223271" y="5374910"/>
          <a:ext cx="1753791" cy="629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12" name="Equation" r:id="rId23" imgW="1129810" imgH="406224" progId="Equation.3">
                  <p:embed/>
                </p:oleObj>
              </mc:Choice>
              <mc:Fallback>
                <p:oleObj name="Equation" r:id="rId23" imgW="1129810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71" y="5374910"/>
                        <a:ext cx="1753791" cy="629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373190"/>
              </p:ext>
            </p:extLst>
          </p:nvPr>
        </p:nvGraphicFramePr>
        <p:xfrm>
          <a:off x="6792149" y="5240763"/>
          <a:ext cx="1576388" cy="629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13" name="Equation" r:id="rId25" imgW="1015559" imgH="406224" progId="Equation.3">
                  <p:embed/>
                </p:oleObj>
              </mc:Choice>
              <mc:Fallback>
                <p:oleObj name="Equation" r:id="rId25" imgW="1015559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2149" y="5240763"/>
                        <a:ext cx="1576388" cy="629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4661558" y="3327045"/>
            <a:ext cx="10045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r = 1</a:t>
            </a:r>
          </a:p>
        </p:txBody>
      </p:sp>
      <p:cxnSp>
        <p:nvCxnSpPr>
          <p:cNvPr id="51" name="Straight Arrow Connector 50"/>
          <p:cNvCxnSpPr>
            <a:cxnSpLocks noChangeShapeType="1"/>
          </p:cNvCxnSpPr>
          <p:nvPr/>
        </p:nvCxnSpPr>
        <p:spPr bwMode="auto">
          <a:xfrm flipV="1">
            <a:off x="4389988" y="3840700"/>
            <a:ext cx="1930250" cy="2044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Oval 51"/>
          <p:cNvSpPr/>
          <p:nvPr/>
        </p:nvSpPr>
        <p:spPr bwMode="auto">
          <a:xfrm>
            <a:off x="4292203" y="2038674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2473577" y="3754975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254865" y="5526626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6182915" y="3735745"/>
            <a:ext cx="171450" cy="1714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7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189009"/>
              </p:ext>
            </p:extLst>
          </p:nvPr>
        </p:nvGraphicFramePr>
        <p:xfrm>
          <a:off x="4034481" y="1164060"/>
          <a:ext cx="686894" cy="46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14" name="Equation" r:id="rId27" imgW="317160" imgH="215640" progId="Equation.3">
                  <p:embed/>
                </p:oleObj>
              </mc:Choice>
              <mc:Fallback>
                <p:oleObj name="Equation" r:id="rId27" imgW="317160" imgH="215640" progId="Equation.3">
                  <p:embed/>
                  <p:pic>
                    <p:nvPicPr>
                      <p:cNvPr id="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4481" y="1164060"/>
                        <a:ext cx="686894" cy="46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144964"/>
              </p:ext>
            </p:extLst>
          </p:nvPr>
        </p:nvGraphicFramePr>
        <p:xfrm>
          <a:off x="6928321" y="3588655"/>
          <a:ext cx="686894" cy="46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15" name="Equation" r:id="rId29" imgW="317160" imgH="215640" progId="Equation.3">
                  <p:embed/>
                </p:oleObj>
              </mc:Choice>
              <mc:Fallback>
                <p:oleObj name="Equation" r:id="rId29" imgW="317160" imgH="215640" progId="Equation.3">
                  <p:embed/>
                  <p:pic>
                    <p:nvPicPr>
                      <p:cNvPr id="7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8321" y="3588655"/>
                        <a:ext cx="686894" cy="46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084240"/>
              </p:ext>
            </p:extLst>
          </p:nvPr>
        </p:nvGraphicFramePr>
        <p:xfrm>
          <a:off x="493713" y="3606800"/>
          <a:ext cx="9350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16" name="Equation" r:id="rId31" imgW="431640" imgH="215640" progId="Equation.3">
                  <p:embed/>
                </p:oleObj>
              </mc:Choice>
              <mc:Fallback>
                <p:oleObj name="Equation" r:id="rId31" imgW="431640" imgH="215640" progId="Equation.3">
                  <p:embed/>
                  <p:pic>
                    <p:nvPicPr>
                      <p:cNvPr id="7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3606800"/>
                        <a:ext cx="935037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988042"/>
              </p:ext>
            </p:extLst>
          </p:nvPr>
        </p:nvGraphicFramePr>
        <p:xfrm>
          <a:off x="3951288" y="6197600"/>
          <a:ext cx="85248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17" name="Equation" r:id="rId33" imgW="393480" imgH="215640" progId="Equation.3">
                  <p:embed/>
                </p:oleObj>
              </mc:Choice>
              <mc:Fallback>
                <p:oleObj name="Equation" r:id="rId33" imgW="393480" imgH="215640" progId="Equation.3">
                  <p:embed/>
                  <p:pic>
                    <p:nvPicPr>
                      <p:cNvPr id="7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6197600"/>
                        <a:ext cx="852487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2433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5" grpId="0"/>
      <p:bldP spid="155656" grpId="0"/>
      <p:bldP spid="155657" grpId="0"/>
      <p:bldP spid="155658" grpId="0"/>
      <p:bldP spid="155661" grpId="0"/>
      <p:bldP spid="155675" grpId="0"/>
      <p:bldP spid="155676" grpId="0"/>
      <p:bldP spid="155677" grpId="0"/>
      <p:bldP spid="53" grpId="0"/>
      <p:bldP spid="54" grpId="0"/>
      <p:bldP spid="55" grpId="0"/>
      <p:bldP spid="56" grpId="0"/>
      <p:bldP spid="61" grpId="0"/>
      <p:bldP spid="62" grpId="0"/>
      <p:bldP spid="63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606420"/>
              </p:ext>
            </p:extLst>
          </p:nvPr>
        </p:nvGraphicFramePr>
        <p:xfrm>
          <a:off x="994353" y="59000"/>
          <a:ext cx="954088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89" name="Equation" r:id="rId3" imgW="342720" imgH="177480" progId="Equation.3">
                  <p:embed/>
                </p:oleObj>
              </mc:Choice>
              <mc:Fallback>
                <p:oleObj name="Equation" r:id="rId3" imgW="342720" imgH="177480" progId="Equation.3">
                  <p:embed/>
                  <p:pic>
                    <p:nvPicPr>
                      <p:cNvPr id="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4353" y="59000"/>
                        <a:ext cx="954088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6172200" y="358932"/>
            <a:ext cx="2819400" cy="1676400"/>
            <a:chOff x="960" y="1008"/>
            <a:chExt cx="1776" cy="1056"/>
          </a:xfrm>
          <a:solidFill>
            <a:schemeClr val="bg1"/>
          </a:solidFill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960" y="1008"/>
              <a:ext cx="1776" cy="1056"/>
            </a:xfrm>
            <a:prstGeom prst="rtTriangle">
              <a:avLst/>
            </a:prstGeom>
            <a:grp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960" y="1872"/>
              <a:ext cx="240" cy="192"/>
            </a:xfrm>
            <a:prstGeom prst="rect">
              <a:avLst/>
            </a:prstGeom>
            <a:grp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715000" y="892332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3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169149" y="2140435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4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764607" y="1512112"/>
            <a:ext cx="463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800" dirty="0">
                <a:solidFill>
                  <a:srgbClr val="000000"/>
                </a:solidFill>
                <a:latin typeface="Arial" charset="0"/>
              </a:rPr>
              <a:t>ϴ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52400" y="1512112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</a:rPr>
              <a:t>“Undo” the tangent function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7465147" y="559651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h</a:t>
            </a:r>
          </a:p>
        </p:txBody>
      </p:sp>
      <p:graphicFrame>
        <p:nvGraphicFramePr>
          <p:cNvPr id="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16768"/>
              </p:ext>
            </p:extLst>
          </p:nvPr>
        </p:nvGraphicFramePr>
        <p:xfrm>
          <a:off x="566451" y="502206"/>
          <a:ext cx="1909763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90" name="Equation" r:id="rId5" imgW="685800" imgH="304560" progId="Equation.3">
                  <p:embed/>
                </p:oleObj>
              </mc:Choice>
              <mc:Fallback>
                <p:oleObj name="Equation" r:id="rId5" imgW="685800" imgH="304560" progId="Equation.3">
                  <p:embed/>
                  <p:pic>
                    <p:nvPicPr>
                      <p:cNvPr id="1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51" y="502206"/>
                        <a:ext cx="1909763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34529"/>
              </p:ext>
            </p:extLst>
          </p:nvPr>
        </p:nvGraphicFramePr>
        <p:xfrm>
          <a:off x="932754" y="3812795"/>
          <a:ext cx="1836737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91" name="Equation" r:id="rId7" imgW="660240" imgH="203040" progId="Equation.3">
                  <p:embed/>
                </p:oleObj>
              </mc:Choice>
              <mc:Fallback>
                <p:oleObj name="Equation" r:id="rId7" imgW="660240" imgH="203040" progId="Equation.3">
                  <p:embed/>
                  <p:pic>
                    <p:nvPicPr>
                      <p:cNvPr id="2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754" y="3812795"/>
                        <a:ext cx="1836737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055263"/>
              </p:ext>
            </p:extLst>
          </p:nvPr>
        </p:nvGraphicFramePr>
        <p:xfrm>
          <a:off x="386171" y="2111901"/>
          <a:ext cx="3856037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92" name="Equation" r:id="rId9" imgW="1384200" imgH="304560" progId="Equation.3">
                  <p:embed/>
                </p:oleObj>
              </mc:Choice>
              <mc:Fallback>
                <p:oleObj name="Equation" r:id="rId9" imgW="1384200" imgH="304560" progId="Equation.3">
                  <p:embed/>
                  <p:pic>
                    <p:nvPicPr>
                      <p:cNvPr id="1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171" y="2111901"/>
                        <a:ext cx="3856037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807056"/>
              </p:ext>
            </p:extLst>
          </p:nvPr>
        </p:nvGraphicFramePr>
        <p:xfrm>
          <a:off x="763372" y="2938515"/>
          <a:ext cx="2370138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93" name="Equation" r:id="rId11" imgW="850680" imgH="304560" progId="Equation.3">
                  <p:embed/>
                </p:oleObj>
              </mc:Choice>
              <mc:Fallback>
                <p:oleObj name="Equation" r:id="rId11" imgW="850680" imgH="304560" progId="Equation.3">
                  <p:embed/>
                  <p:pic>
                    <p:nvPicPr>
                      <p:cNvPr id="2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372" y="2938515"/>
                        <a:ext cx="2370138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150995" y="4426263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Another way to think about it:</a:t>
            </a:r>
          </a:p>
        </p:txBody>
      </p:sp>
      <p:graphicFrame>
        <p:nvGraphicFramePr>
          <p:cNvPr id="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254243"/>
              </p:ext>
            </p:extLst>
          </p:nvPr>
        </p:nvGraphicFramePr>
        <p:xfrm>
          <a:off x="393700" y="5002213"/>
          <a:ext cx="2652713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94" name="Equation" r:id="rId13" imgW="952200" imgH="355320" progId="Equation.3">
                  <p:embed/>
                </p:oleObj>
              </mc:Choice>
              <mc:Fallback>
                <p:oleObj name="Equation" r:id="rId13" imgW="952200" imgH="355320" progId="Equation.3">
                  <p:embed/>
                  <p:pic>
                    <p:nvPicPr>
                      <p:cNvPr id="1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5002213"/>
                        <a:ext cx="2652713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636681"/>
              </p:ext>
            </p:extLst>
          </p:nvPr>
        </p:nvGraphicFramePr>
        <p:xfrm>
          <a:off x="3505200" y="4964389"/>
          <a:ext cx="32893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95" name="Equation" r:id="rId15" imgW="1180800" imgH="380880" progId="Equation.3">
                  <p:embed/>
                </p:oleObj>
              </mc:Choice>
              <mc:Fallback>
                <p:oleObj name="Equation" r:id="rId15" imgW="1180800" imgH="380880" progId="Equation.3">
                  <p:embed/>
                  <p:pic>
                    <p:nvPicPr>
                      <p:cNvPr id="2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964389"/>
                        <a:ext cx="32893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767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082180"/>
              </p:ext>
            </p:extLst>
          </p:nvPr>
        </p:nvGraphicFramePr>
        <p:xfrm>
          <a:off x="1294606" y="388581"/>
          <a:ext cx="190817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14" name="Equation" r:id="rId3" imgW="685800" imgH="304560" progId="Equation.3">
                  <p:embed/>
                </p:oleObj>
              </mc:Choice>
              <mc:Fallback>
                <p:oleObj name="Equation" r:id="rId3" imgW="685800" imgH="304560" progId="Equation.3">
                  <p:embed/>
                  <p:pic>
                    <p:nvPicPr>
                      <p:cNvPr id="717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4606" y="388581"/>
                        <a:ext cx="1908175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379088"/>
              </p:ext>
            </p:extLst>
          </p:nvPr>
        </p:nvGraphicFramePr>
        <p:xfrm>
          <a:off x="1454149" y="1843198"/>
          <a:ext cx="15906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15" name="Equation" r:id="rId5" imgW="571320" imgH="177480" progId="Equation.3">
                  <p:embed/>
                </p:oleObj>
              </mc:Choice>
              <mc:Fallback>
                <p:oleObj name="Equation" r:id="rId5" imgW="571320" imgH="177480" progId="Equation.3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49" y="1843198"/>
                        <a:ext cx="15906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4953000" y="471598"/>
            <a:ext cx="2819400" cy="1676400"/>
            <a:chOff x="960" y="1008"/>
            <a:chExt cx="1776" cy="1056"/>
          </a:xfrm>
          <a:solidFill>
            <a:schemeClr val="bg1"/>
          </a:solidFill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960" y="1008"/>
              <a:ext cx="1776" cy="1056"/>
            </a:xfrm>
            <a:prstGeom prst="rtTriangle">
              <a:avLst/>
            </a:prstGeom>
            <a:grp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latin typeface="Arial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960" y="1872"/>
              <a:ext cx="240" cy="192"/>
            </a:xfrm>
            <a:prstGeom prst="rect">
              <a:avLst/>
            </a:prstGeom>
            <a:grp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latin typeface="Arial" charset="0"/>
              </a:endParaRPr>
            </a:p>
          </p:txBody>
        </p:sp>
      </p:grp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495800" y="1004998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5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949949" y="2253101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9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6545407" y="1624778"/>
            <a:ext cx="463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800" dirty="0">
                <a:solidFill>
                  <a:srgbClr val="000000"/>
                </a:solidFill>
                <a:latin typeface="Arial" charset="0"/>
              </a:rPr>
              <a:t>ϴ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48494" y="2734122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</a:rPr>
              <a:t>Tangent ratio gives 2 sides of a right triangle. To find the cosine ratio, you need to find the hypotenuse.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6245947" y="672317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h</a:t>
            </a:r>
          </a:p>
        </p:txBody>
      </p:sp>
      <p:graphicFrame>
        <p:nvGraphicFramePr>
          <p:cNvPr id="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70684"/>
              </p:ext>
            </p:extLst>
          </p:nvPr>
        </p:nvGraphicFramePr>
        <p:xfrm>
          <a:off x="1135063" y="3683000"/>
          <a:ext cx="22272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16" name="Equation" r:id="rId7" imgW="799920" imgH="253800" progId="Equation.3">
                  <p:embed/>
                </p:oleObj>
              </mc:Choice>
              <mc:Fallback>
                <p:oleObj name="Equation" r:id="rId7" imgW="799920" imgH="253800" progId="Equation.3">
                  <p:embed/>
                  <p:pic>
                    <p:nvPicPr>
                      <p:cNvPr id="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3" y="3683000"/>
                        <a:ext cx="2227262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625954"/>
              </p:ext>
            </p:extLst>
          </p:nvPr>
        </p:nvGraphicFramePr>
        <p:xfrm>
          <a:off x="1117600" y="4667250"/>
          <a:ext cx="2262188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17" name="Equation" r:id="rId9" imgW="812520" imgH="228600" progId="Equation.3">
                  <p:embed/>
                </p:oleObj>
              </mc:Choice>
              <mc:Fallback>
                <p:oleObj name="Equation" r:id="rId9" imgW="812520" imgH="228600" progId="Equation.3">
                  <p:embed/>
                  <p:pic>
                    <p:nvPicPr>
                      <p:cNvPr id="1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4667250"/>
                        <a:ext cx="2262188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61971"/>
              </p:ext>
            </p:extLst>
          </p:nvPr>
        </p:nvGraphicFramePr>
        <p:xfrm>
          <a:off x="1347786" y="5486400"/>
          <a:ext cx="169703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18" name="Equation" r:id="rId11" imgW="609480" imgH="228600" progId="Equation.3">
                  <p:embed/>
                </p:oleObj>
              </mc:Choice>
              <mc:Fallback>
                <p:oleObj name="Equation" r:id="rId11" imgW="609480" imgH="228600" progId="Equation.3">
                  <p:embed/>
                  <p:pic>
                    <p:nvPicPr>
                      <p:cNvPr id="1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786" y="5486400"/>
                        <a:ext cx="1697038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003083"/>
              </p:ext>
            </p:extLst>
          </p:nvPr>
        </p:nvGraphicFramePr>
        <p:xfrm>
          <a:off x="4495800" y="3650052"/>
          <a:ext cx="240347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19" name="Equation" r:id="rId13" imgW="863280" imgH="419040" progId="Equation.3">
                  <p:embed/>
                </p:oleObj>
              </mc:Choice>
              <mc:Fallback>
                <p:oleObj name="Equation" r:id="rId13" imgW="863280" imgH="419040" progId="Equation.3">
                  <p:embed/>
                  <p:pic>
                    <p:nvPicPr>
                      <p:cNvPr id="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650052"/>
                        <a:ext cx="2403475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863642"/>
              </p:ext>
            </p:extLst>
          </p:nvPr>
        </p:nvGraphicFramePr>
        <p:xfrm>
          <a:off x="4495800" y="4993481"/>
          <a:ext cx="2614613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20" name="Equation" r:id="rId15" imgW="939600" imgH="431640" progId="Equation.3">
                  <p:embed/>
                </p:oleObj>
              </mc:Choice>
              <mc:Fallback>
                <p:oleObj name="Equation" r:id="rId15" imgW="939600" imgH="431640" progId="Equation.3">
                  <p:embed/>
                  <p:pic>
                    <p:nvPicPr>
                      <p:cNvPr id="2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993481"/>
                        <a:ext cx="2614613" cy="123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027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5157</TotalTime>
  <Words>1045</Words>
  <Application>Microsoft Office PowerPoint</Application>
  <PresentationFormat>On-screen Show (4:3)</PresentationFormat>
  <Paragraphs>206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Cambria Math</vt:lpstr>
      <vt:lpstr>Times New Roman</vt:lpstr>
      <vt:lpstr>Verdana</vt:lpstr>
      <vt:lpstr>Wingdings</vt:lpstr>
      <vt:lpstr>Office Theme</vt:lpstr>
      <vt:lpstr>Equation</vt:lpstr>
      <vt:lpstr>Math-3 6-3</vt:lpstr>
      <vt:lpstr>Quiz 6-2  (Give the Exact ratios)</vt:lpstr>
      <vt:lpstr>PowerPoint Presentation</vt:lpstr>
      <vt:lpstr>PowerPoint Presentation</vt:lpstr>
      <vt:lpstr>Co-terminal Angles: may have different measures but they share both the initial and terminal sides.</vt:lpstr>
      <vt:lpstr>Determining of angles are co-terminal:.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Degrees and Radians</vt:lpstr>
      <vt:lpstr>PowerPoint Presentation</vt:lpstr>
      <vt:lpstr>Convert between radians and degrees using a “proportion”.</vt:lpstr>
      <vt:lpstr>Convert between radians and degrees using a “unit conversion factor”.</vt:lpstr>
      <vt:lpstr>Converting from Degrees to Radian Measure</vt:lpstr>
      <vt:lpstr>Problem types you’ll see:</vt:lpstr>
      <vt:lpstr>PowerPoint Presentation</vt:lpstr>
      <vt:lpstr>The area of a Sector, is a fraction of the area of a circle.</vt:lpstr>
      <vt:lpstr>PowerPoint Presentation</vt:lpstr>
      <vt:lpstr>PowerPoint Presentation</vt:lpstr>
      <vt:lpstr>PowerPoint Presentation</vt:lpstr>
      <vt:lpstr>PowerPoint Presentation</vt:lpstr>
    </vt:vector>
  </TitlesOfParts>
  <Company>WSD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Jeffrey Long</cp:lastModifiedBy>
  <cp:revision>220</cp:revision>
  <cp:lastPrinted>2019-02-09T20:46:09Z</cp:lastPrinted>
  <dcterms:created xsi:type="dcterms:W3CDTF">2008-01-31T16:50:37Z</dcterms:created>
  <dcterms:modified xsi:type="dcterms:W3CDTF">2019-02-09T20:46:14Z</dcterms:modified>
</cp:coreProperties>
</file>