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6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7958E-7F0E-4B5A-8F7A-C1B1117297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F74111-0F16-495A-9977-695DFD0C3D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899C4-C03A-4BBB-B351-345A8DA1C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C752-1E93-4ED0-9836-42A31EE5E039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27FA6-4012-415A-85E1-4A10B099F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E85EF-B55A-4151-8D6B-B75B851CF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5F2A-7868-42E9-97AD-5E88D6E48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63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687B5-7BCC-4231-86B8-8715054B6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348C12-3BB4-4051-930A-D066325B6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D85AD0-7749-4BF9-B50C-72D7D58B3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C752-1E93-4ED0-9836-42A31EE5E039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5B3ED-F6D7-460B-B098-C21D2A4EB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DDAEB-B6FA-4958-97BE-4281FBD8D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5F2A-7868-42E9-97AD-5E88D6E48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20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B6907B-D18A-4DB1-82AD-354EA21F6B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73E1DB-2B35-4685-8105-24D90486E2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2C65A-AF97-459D-9B21-62163C0A4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C752-1E93-4ED0-9836-42A31EE5E039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954F6-81A8-4F07-A676-C1E0FF51F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EBAF7-B7FD-4D91-8515-6926C7C7D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5F2A-7868-42E9-97AD-5E88D6E48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74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0701F-327E-4709-A538-7932AF21B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21B9C-0E49-44E2-9DC9-1572C8AE6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1529B-E08B-4CE3-8EB5-BA082CEDD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C752-1E93-4ED0-9836-42A31EE5E039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13236-C128-4E9E-8632-7F482C7CF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EFAEF-AC30-46B7-BB8B-F1D84775F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5F2A-7868-42E9-97AD-5E88D6E48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72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4AD1F-32A6-42B8-9CEC-26DF2C142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11829F-27DB-4F7F-9DF1-86F0AD5FA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F3795-3A6D-4140-881F-AC80C7F3A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C752-1E93-4ED0-9836-42A31EE5E039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6E5F3-709C-4359-99E0-4874EBCCD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752A8-69EB-4318-91EA-B49E81F2F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5F2A-7868-42E9-97AD-5E88D6E48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53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3B0D8-B672-43D9-B7F2-EA0B138A7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5EECD-D102-4EF3-B7EE-9E800EEF40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62E5FB-2D4A-4581-B709-F216F3032A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8A28B6-7ABA-4DE6-81B6-676909706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C752-1E93-4ED0-9836-42A31EE5E039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C12830-F0DF-4B52-BD6B-51B00B09F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636320-FD51-49FC-A672-D609DDB7E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5F2A-7868-42E9-97AD-5E88D6E48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06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68894-C7A0-4A69-9476-F9CC42DA7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31A83-B6EB-4BBD-914C-CF0C0F28B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542A7D-615B-4D7A-BA68-5603A3B3BA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5CE1C4-3CA4-47F2-BA20-8FA75CD571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B398A8-0F6A-44C1-9519-9F51C3D745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BABFCC-0ABD-4C81-ABC3-0F29FFEC3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C752-1E93-4ED0-9836-42A31EE5E039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76DD7A-D253-4E2F-9C57-D3A45108F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322B79-303E-48F6-B386-3A08C021C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5F2A-7868-42E9-97AD-5E88D6E48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186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09464-84C2-49EA-9914-0AA12B68B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2FFD82-3D17-478F-8E44-DBD9DDED7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C752-1E93-4ED0-9836-42A31EE5E039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8EE003-BAC7-4881-8F7B-F0467266D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BA0B7D-6F4D-45C5-B273-6708B5EDB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5F2A-7868-42E9-97AD-5E88D6E48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92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FB1D82-3C5C-47CB-9C0C-EBF8B76FC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C752-1E93-4ED0-9836-42A31EE5E039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3AA164-61EE-415D-8DCC-F44C129D8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6D9F99-80F5-411B-87C5-BE571B768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5F2A-7868-42E9-97AD-5E88D6E48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91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87EDC-0812-4830-B84F-4AF830328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443A5-0B8F-4BA3-A624-F38EBA828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47562B-7A8E-41C2-8B03-B90091D85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24E029-ED56-4322-926D-B0D7C35DC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C752-1E93-4ED0-9836-42A31EE5E039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380B3-D4C5-4D8B-A958-0743EF8A8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15349F-5BBF-436F-B189-A2D2AEF20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5F2A-7868-42E9-97AD-5E88D6E48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43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DC516-FC42-432C-9E2C-C6FE800CF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FF876B-A0C7-4C8D-81FA-0FF1D2CE42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73DFEB-D0A6-44C3-B7D0-42E93FE78E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CE8EA9-A2F8-452B-B112-EC69F2790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C752-1E93-4ED0-9836-42A31EE5E039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4A807C-848D-4980-8F06-1FCF823FF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61CA40-7C8D-4C7B-8E0F-6BF4C3C2B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5F2A-7868-42E9-97AD-5E88D6E48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472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94597D-86F4-47F0-B5C1-188FD0F98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3CF847-F90A-409F-9212-40F1BA588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8560C-28AC-4431-95A8-8B6AAECE85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BC752-1E93-4ED0-9836-42A31EE5E039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8531D-2064-442C-ACBF-DD2D85041B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7018-12A7-481A-92AC-54D0A9EF80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A5F2A-7868-42E9-97AD-5E88D6E48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283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image" Target="../media/image7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png"/><Relationship Id="rId4" Type="http://schemas.openxmlformats.org/officeDocument/2006/relationships/image" Target="../media/image1.wmf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EA349F3F-5413-425E-9A59-6EE4F02CC9CE}"/>
              </a:ext>
            </a:extLst>
          </p:cNvPr>
          <p:cNvSpPr/>
          <p:nvPr/>
        </p:nvSpPr>
        <p:spPr>
          <a:xfrm>
            <a:off x="3794964" y="2294965"/>
            <a:ext cx="4003526" cy="1537464"/>
          </a:xfrm>
          <a:prstGeom prst="triangl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384F634-763B-4141-9D8B-86A91DAD0148}"/>
              </a:ext>
            </a:extLst>
          </p:cNvPr>
          <p:cNvGrpSpPr/>
          <p:nvPr/>
        </p:nvGrpSpPr>
        <p:grpSpPr>
          <a:xfrm>
            <a:off x="1242126" y="3277779"/>
            <a:ext cx="2508254" cy="975505"/>
            <a:chOff x="537309" y="4435342"/>
            <a:chExt cx="2231996" cy="720445"/>
          </a:xfrm>
          <a:noFill/>
        </p:grpSpPr>
        <p:sp>
          <p:nvSpPr>
            <p:cNvPr id="5" name="Oval 4"/>
            <p:cNvSpPr/>
            <p:nvPr/>
          </p:nvSpPr>
          <p:spPr>
            <a:xfrm>
              <a:off x="537309" y="4435342"/>
              <a:ext cx="2209800" cy="72044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1147581" y="4481907"/>
              <a:ext cx="1621724" cy="33855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u="sng" dirty="0">
                  <a:latin typeface="Arial" panose="020B0604020202020204" pitchFamily="34" charset="0"/>
                </a:rPr>
                <a:t>Vertex form</a:t>
              </a:r>
              <a:endParaRPr lang="en-US" altLang="en-US" sz="16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2320F2E9-D36B-4673-959C-FCA708109B06}"/>
              </a:ext>
            </a:extLst>
          </p:cNvPr>
          <p:cNvGrpSpPr/>
          <p:nvPr/>
        </p:nvGrpSpPr>
        <p:grpSpPr>
          <a:xfrm>
            <a:off x="4691827" y="1322256"/>
            <a:ext cx="2209800" cy="953470"/>
            <a:chOff x="3238405" y="895397"/>
            <a:chExt cx="2209800" cy="704803"/>
          </a:xfrm>
        </p:grpSpPr>
        <p:sp>
          <p:nvSpPr>
            <p:cNvPr id="4" name="Oval 3"/>
            <p:cNvSpPr/>
            <p:nvPr/>
          </p:nvSpPr>
          <p:spPr>
            <a:xfrm>
              <a:off x="3238405" y="895397"/>
              <a:ext cx="2209800" cy="70480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3600153" y="963808"/>
              <a:ext cx="148630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u="sng" dirty="0">
                  <a:latin typeface="Arial" panose="020B0604020202020204" pitchFamily="34" charset="0"/>
                </a:rPr>
                <a:t>Standard form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1A9A229-D143-4ACA-BE03-4ED3045AC363}"/>
              </a:ext>
            </a:extLst>
          </p:cNvPr>
          <p:cNvGrpSpPr/>
          <p:nvPr/>
        </p:nvGrpSpPr>
        <p:grpSpPr>
          <a:xfrm>
            <a:off x="7810032" y="3336083"/>
            <a:ext cx="2756820" cy="962569"/>
            <a:chOff x="6478099" y="3793896"/>
            <a:chExt cx="2209800" cy="630588"/>
          </a:xfrm>
          <a:noFill/>
        </p:grpSpPr>
        <p:sp>
          <p:nvSpPr>
            <p:cNvPr id="6" name="Oval 5"/>
            <p:cNvSpPr/>
            <p:nvPr/>
          </p:nvSpPr>
          <p:spPr>
            <a:xfrm>
              <a:off x="6478099" y="3793896"/>
              <a:ext cx="2209800" cy="63058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10" name="Text Box 4"/>
            <p:cNvSpPr txBox="1">
              <a:spLocks noChangeArrowheads="1"/>
            </p:cNvSpPr>
            <p:nvPr/>
          </p:nvSpPr>
          <p:spPr bwMode="auto">
            <a:xfrm>
              <a:off x="6936478" y="3865296"/>
              <a:ext cx="1751421" cy="22179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u="sng" dirty="0">
                  <a:latin typeface="Arial" panose="020B0604020202020204" pitchFamily="34" charset="0"/>
                </a:rPr>
                <a:t>Intercept Form</a:t>
              </a:r>
              <a:endParaRPr lang="en-US" altLang="en-US" sz="1600" dirty="0">
                <a:latin typeface="Arial" panose="020B0604020202020204" pitchFamily="34" charset="0"/>
              </a:endParaRPr>
            </a:p>
          </p:txBody>
        </p:sp>
      </p:grp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31199"/>
              </p:ext>
            </p:extLst>
          </p:nvPr>
        </p:nvGraphicFramePr>
        <p:xfrm>
          <a:off x="1441942" y="3615618"/>
          <a:ext cx="2104486" cy="449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1257120" imgH="228600" progId="Equation.3">
                  <p:embed/>
                </p:oleObj>
              </mc:Choice>
              <mc:Fallback>
                <p:oleObj name="Equation" r:id="rId3" imgW="1257120" imgH="228600" progId="Equation.3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942" y="3615618"/>
                        <a:ext cx="2104486" cy="4495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-2336110" y="168936"/>
            <a:ext cx="101346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Forms of the Quadratic Equation</a:t>
            </a: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8940976"/>
              </p:ext>
            </p:extLst>
          </p:nvPr>
        </p:nvGraphicFramePr>
        <p:xfrm>
          <a:off x="4924959" y="1749555"/>
          <a:ext cx="1743537" cy="392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5" imgW="990360" imgH="228600" progId="Equation.3">
                  <p:embed/>
                </p:oleObj>
              </mc:Choice>
              <mc:Fallback>
                <p:oleObj name="Equation" r:id="rId5" imgW="990360" imgH="228600" progId="Equation.3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4959" y="1749555"/>
                        <a:ext cx="1743537" cy="3926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5" name="Object 5">
                <a:extLst>
                  <a:ext uri="{FF2B5EF4-FFF2-40B4-BE49-F238E27FC236}">
                    <a16:creationId xmlns:a16="http://schemas.microsoft.com/office/drawing/2014/main" id="{646220C7-2AF6-4E82-97BA-1AF9FC7FCB4F}"/>
                  </a:ext>
                </a:extLst>
              </p:cNvPr>
              <p:cNvSpPr txBox="1"/>
              <p:nvPr/>
            </p:nvSpPr>
            <p:spPr bwMode="auto">
              <a:xfrm>
                <a:off x="7618472" y="3749222"/>
                <a:ext cx="3212221" cy="605395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25" name="Object 5">
                <a:extLst>
                  <a:ext uri="{FF2B5EF4-FFF2-40B4-BE49-F238E27FC236}">
                    <a16:creationId xmlns:a16="http://schemas.microsoft.com/office/drawing/2014/main" id="{646220C7-2AF6-4E82-97BA-1AF9FC7FCB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18472" y="3749222"/>
                <a:ext cx="3212221" cy="60539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itle 1">
            <a:extLst>
              <a:ext uri="{FF2B5EF4-FFF2-40B4-BE49-F238E27FC236}">
                <a16:creationId xmlns:a16="http://schemas.microsoft.com/office/drawing/2014/main" id="{D9B29444-DF38-412D-952D-3F843FFEEBFD}"/>
              </a:ext>
            </a:extLst>
          </p:cNvPr>
          <p:cNvSpPr txBox="1">
            <a:spLocks/>
          </p:cNvSpPr>
          <p:nvPr/>
        </p:nvSpPr>
        <p:spPr>
          <a:xfrm>
            <a:off x="8681855" y="2468602"/>
            <a:ext cx="1128696" cy="40252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Factoring</a:t>
            </a:r>
          </a:p>
        </p:txBody>
      </p:sp>
      <p:sp>
        <p:nvSpPr>
          <p:cNvPr id="27" name="Line 44">
            <a:extLst>
              <a:ext uri="{FF2B5EF4-FFF2-40B4-BE49-F238E27FC236}">
                <a16:creationId xmlns:a16="http://schemas.microsoft.com/office/drawing/2014/main" id="{1638A711-05A4-4E0B-B326-5713649226F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29466" y="4051918"/>
            <a:ext cx="2694102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itle 1">
                <a:extLst>
                  <a:ext uri="{FF2B5EF4-FFF2-40B4-BE49-F238E27FC236}">
                    <a16:creationId xmlns:a16="http://schemas.microsoft.com/office/drawing/2014/main" id="{89D5B327-2817-42F9-B160-5ACEDF6CF45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256276" y="4253284"/>
                <a:ext cx="3114744" cy="73963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8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en-US" sz="18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altLang="en-US" sz="18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𝑣𝑒𝑟𝑡𝑒𝑥</m:t>
                        </m:r>
                      </m:sub>
                    </m:sSub>
                    <m:r>
                      <a:rPr lang="en-US" altLang="en-US" sz="18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altLang="en-US" sz="18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en-US" sz="18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altLang="en-US" sz="18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18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en-US" sz="18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en-US" sz="18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altLang="en-US" sz="18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18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altLang="en-US" sz="18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r>
                  <a:rPr lang="en-US" alt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(average of the x-intercepts)</a:t>
                </a:r>
              </a:p>
            </p:txBody>
          </p:sp>
        </mc:Choice>
        <mc:Fallback>
          <p:sp>
            <p:nvSpPr>
              <p:cNvPr id="28" name="Title 1">
                <a:extLst>
                  <a:ext uri="{FF2B5EF4-FFF2-40B4-BE49-F238E27FC236}">
                    <a16:creationId xmlns:a16="http://schemas.microsoft.com/office/drawing/2014/main" id="{89D5B327-2817-42F9-B160-5ACEDF6CF4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6276" y="4253284"/>
                <a:ext cx="3114744" cy="739632"/>
              </a:xfrm>
              <a:prstGeom prst="rect">
                <a:avLst/>
              </a:prstGeom>
              <a:blipFill>
                <a:blip r:embed="rId8"/>
                <a:stretch>
                  <a:fillRect b="-894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itle 1">
                <a:extLst>
                  <a:ext uri="{FF2B5EF4-FFF2-40B4-BE49-F238E27FC236}">
                    <a16:creationId xmlns:a16="http://schemas.microsoft.com/office/drawing/2014/main" id="{AFB9792A-4BE5-452D-9091-9ED2AB8440B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780398" y="2517789"/>
                <a:ext cx="1822448" cy="402523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sz="18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en-US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𝑣𝑒𝑟𝑡𝑒𝑥</m:t>
                          </m:r>
                        </m:sub>
                      </m:sSub>
                      <m:r>
                        <a:rPr lang="en-US" altLang="en-US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en-US" altLang="en-US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altLang="en-US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𝑏</m:t>
                          </m:r>
                        </m:num>
                        <m:den>
                          <m:r>
                            <a:rPr lang="en-US" altLang="en-US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a:rPr lang="en-US" altLang="en-US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alt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1" name="Title 1">
                <a:extLst>
                  <a:ext uri="{FF2B5EF4-FFF2-40B4-BE49-F238E27FC236}">
                    <a16:creationId xmlns:a16="http://schemas.microsoft.com/office/drawing/2014/main" id="{AFB9792A-4BE5-452D-9091-9ED2AB8440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0398" y="2517789"/>
                <a:ext cx="1822448" cy="402523"/>
              </a:xfrm>
              <a:prstGeom prst="rect">
                <a:avLst/>
              </a:prstGeom>
              <a:blipFill>
                <a:blip r:embed="rId9"/>
                <a:stretch>
                  <a:fillRect t="-133824" r="-29236" b="-21029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2D51119-9762-4558-8AB4-C9AB39C737BB}"/>
              </a:ext>
            </a:extLst>
          </p:cNvPr>
          <p:cNvSpPr/>
          <p:nvPr/>
        </p:nvSpPr>
        <p:spPr>
          <a:xfrm>
            <a:off x="667356" y="3765531"/>
            <a:ext cx="530104" cy="796233"/>
          </a:xfrm>
          <a:custGeom>
            <a:avLst/>
            <a:gdLst>
              <a:gd name="connsiteX0" fmla="*/ 530104 w 530104"/>
              <a:gd name="connsiteY0" fmla="*/ 0 h 941294"/>
              <a:gd name="connsiteX1" fmla="*/ 46010 w 530104"/>
              <a:gd name="connsiteY1" fmla="*/ 215153 h 941294"/>
              <a:gd name="connsiteX2" fmla="*/ 59457 w 530104"/>
              <a:gd name="connsiteY2" fmla="*/ 712694 h 941294"/>
              <a:gd name="connsiteX3" fmla="*/ 395634 w 530104"/>
              <a:gd name="connsiteY3" fmla="*/ 941294 h 94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0104" h="941294">
                <a:moveTo>
                  <a:pt x="530104" y="0"/>
                </a:moveTo>
                <a:cubicBezTo>
                  <a:pt x="327277" y="48185"/>
                  <a:pt x="124451" y="96371"/>
                  <a:pt x="46010" y="215153"/>
                </a:cubicBezTo>
                <a:cubicBezTo>
                  <a:pt x="-32431" y="333935"/>
                  <a:pt x="1186" y="591671"/>
                  <a:pt x="59457" y="712694"/>
                </a:cubicBezTo>
                <a:cubicBezTo>
                  <a:pt x="117728" y="833718"/>
                  <a:pt x="256681" y="887506"/>
                  <a:pt x="395634" y="941294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875E5E9-5292-433A-9F56-17B48E5D9BB3}"/>
              </a:ext>
            </a:extLst>
          </p:cNvPr>
          <p:cNvSpPr txBox="1"/>
          <p:nvPr/>
        </p:nvSpPr>
        <p:spPr>
          <a:xfrm>
            <a:off x="1083691" y="4354617"/>
            <a:ext cx="195720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/>
              <a:t>Zeroes</a:t>
            </a:r>
            <a:r>
              <a:rPr lang="en-US" dirty="0"/>
              <a:t>:  “Isolate the square, undo the square”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8E80446-FA06-4D41-9D15-27C738BB4130}"/>
              </a:ext>
            </a:extLst>
          </p:cNvPr>
          <p:cNvSpPr/>
          <p:nvPr/>
        </p:nvSpPr>
        <p:spPr>
          <a:xfrm flipH="1">
            <a:off x="10521489" y="3867412"/>
            <a:ext cx="557559" cy="1125504"/>
          </a:xfrm>
          <a:custGeom>
            <a:avLst/>
            <a:gdLst>
              <a:gd name="connsiteX0" fmla="*/ 530104 w 530104"/>
              <a:gd name="connsiteY0" fmla="*/ 0 h 941294"/>
              <a:gd name="connsiteX1" fmla="*/ 46010 w 530104"/>
              <a:gd name="connsiteY1" fmla="*/ 215153 h 941294"/>
              <a:gd name="connsiteX2" fmla="*/ 59457 w 530104"/>
              <a:gd name="connsiteY2" fmla="*/ 712694 h 941294"/>
              <a:gd name="connsiteX3" fmla="*/ 395634 w 530104"/>
              <a:gd name="connsiteY3" fmla="*/ 941294 h 94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0104" h="941294">
                <a:moveTo>
                  <a:pt x="530104" y="0"/>
                </a:moveTo>
                <a:cubicBezTo>
                  <a:pt x="327277" y="48185"/>
                  <a:pt x="124451" y="96371"/>
                  <a:pt x="46010" y="215153"/>
                </a:cubicBezTo>
                <a:cubicBezTo>
                  <a:pt x="-32431" y="333935"/>
                  <a:pt x="1186" y="591671"/>
                  <a:pt x="59457" y="712694"/>
                </a:cubicBezTo>
                <a:cubicBezTo>
                  <a:pt x="117728" y="833718"/>
                  <a:pt x="256681" y="887506"/>
                  <a:pt x="395634" y="941294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D32FD5C-0BEC-4A40-829F-9956314DD164}"/>
              </a:ext>
            </a:extLst>
          </p:cNvPr>
          <p:cNvSpPr txBox="1"/>
          <p:nvPr/>
        </p:nvSpPr>
        <p:spPr>
          <a:xfrm>
            <a:off x="9470582" y="4974127"/>
            <a:ext cx="219253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/>
              <a:t>Zeroes</a:t>
            </a:r>
            <a:r>
              <a:rPr lang="en-US" dirty="0"/>
              <a:t>:  use the zero product property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6569339-92E3-43BC-9A40-9947FACB8018}"/>
              </a:ext>
            </a:extLst>
          </p:cNvPr>
          <p:cNvSpPr txBox="1"/>
          <p:nvPr/>
        </p:nvSpPr>
        <p:spPr>
          <a:xfrm>
            <a:off x="7573553" y="1543715"/>
            <a:ext cx="219253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/>
              <a:t>Zeroes</a:t>
            </a:r>
            <a:r>
              <a:rPr lang="en-US" dirty="0"/>
              <a:t>:  convert to intercept form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C8884A7A-08B8-4E89-BEB2-4C1239C5A170}"/>
              </a:ext>
            </a:extLst>
          </p:cNvPr>
          <p:cNvSpPr/>
          <p:nvPr/>
        </p:nvSpPr>
        <p:spPr>
          <a:xfrm>
            <a:off x="6874306" y="1585969"/>
            <a:ext cx="699247" cy="131608"/>
          </a:xfrm>
          <a:custGeom>
            <a:avLst/>
            <a:gdLst>
              <a:gd name="connsiteX0" fmla="*/ 0 w 699247"/>
              <a:gd name="connsiteY0" fmla="*/ 508476 h 508476"/>
              <a:gd name="connsiteX1" fmla="*/ 134470 w 699247"/>
              <a:gd name="connsiteY1" fmla="*/ 226088 h 508476"/>
              <a:gd name="connsiteX2" fmla="*/ 322729 w 699247"/>
              <a:gd name="connsiteY2" fmla="*/ 24382 h 508476"/>
              <a:gd name="connsiteX3" fmla="*/ 699247 w 699247"/>
              <a:gd name="connsiteY3" fmla="*/ 10935 h 508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9247" h="508476">
                <a:moveTo>
                  <a:pt x="0" y="508476"/>
                </a:moveTo>
                <a:cubicBezTo>
                  <a:pt x="40341" y="407623"/>
                  <a:pt x="80682" y="306770"/>
                  <a:pt x="134470" y="226088"/>
                </a:cubicBezTo>
                <a:cubicBezTo>
                  <a:pt x="188258" y="145406"/>
                  <a:pt x="228600" y="60241"/>
                  <a:pt x="322729" y="24382"/>
                </a:cubicBezTo>
                <a:cubicBezTo>
                  <a:pt x="416858" y="-11477"/>
                  <a:pt x="558052" y="-271"/>
                  <a:pt x="699247" y="10935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71C0577-B134-4FA4-9010-D4EA0EE50078}"/>
              </a:ext>
            </a:extLst>
          </p:cNvPr>
          <p:cNvSpPr txBox="1"/>
          <p:nvPr/>
        </p:nvSpPr>
        <p:spPr>
          <a:xfrm>
            <a:off x="1944624" y="1495865"/>
            <a:ext cx="219253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/>
              <a:t>Zeroes</a:t>
            </a:r>
            <a:r>
              <a:rPr lang="en-US" dirty="0"/>
              <a:t>:  convert to intercept form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C0511814-35DE-41D9-A636-828FD9E169C7}"/>
              </a:ext>
            </a:extLst>
          </p:cNvPr>
          <p:cNvSpPr/>
          <p:nvPr/>
        </p:nvSpPr>
        <p:spPr>
          <a:xfrm flipH="1">
            <a:off x="4167107" y="1690272"/>
            <a:ext cx="524719" cy="84001"/>
          </a:xfrm>
          <a:custGeom>
            <a:avLst/>
            <a:gdLst>
              <a:gd name="connsiteX0" fmla="*/ 0 w 699247"/>
              <a:gd name="connsiteY0" fmla="*/ 508476 h 508476"/>
              <a:gd name="connsiteX1" fmla="*/ 134470 w 699247"/>
              <a:gd name="connsiteY1" fmla="*/ 226088 h 508476"/>
              <a:gd name="connsiteX2" fmla="*/ 322729 w 699247"/>
              <a:gd name="connsiteY2" fmla="*/ 24382 h 508476"/>
              <a:gd name="connsiteX3" fmla="*/ 699247 w 699247"/>
              <a:gd name="connsiteY3" fmla="*/ 10935 h 508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9247" h="508476">
                <a:moveTo>
                  <a:pt x="0" y="508476"/>
                </a:moveTo>
                <a:cubicBezTo>
                  <a:pt x="40341" y="407623"/>
                  <a:pt x="80682" y="306770"/>
                  <a:pt x="134470" y="226088"/>
                </a:cubicBezTo>
                <a:cubicBezTo>
                  <a:pt x="188258" y="145406"/>
                  <a:pt x="228600" y="60241"/>
                  <a:pt x="322729" y="24382"/>
                </a:cubicBezTo>
                <a:cubicBezTo>
                  <a:pt x="416858" y="-11477"/>
                  <a:pt x="558052" y="-271"/>
                  <a:pt x="699247" y="10935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3389A221-F01D-4E59-A7F9-ADAC21545003}"/>
                  </a:ext>
                </a:extLst>
              </p:cNvPr>
              <p:cNvSpPr txBox="1"/>
              <p:nvPr/>
            </p:nvSpPr>
            <p:spPr>
              <a:xfrm>
                <a:off x="7618472" y="607007"/>
                <a:ext cx="3314891" cy="59965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u="sng" dirty="0"/>
                  <a:t>Zeroes</a:t>
                </a:r>
                <a:r>
                  <a:rPr lang="en-US" sz="2000" dirty="0"/>
                  <a:t>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3389A221-F01D-4E59-A7F9-ADAC21545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8472" y="607007"/>
                <a:ext cx="3314891" cy="599651"/>
              </a:xfrm>
              <a:prstGeom prst="rect">
                <a:avLst/>
              </a:prstGeom>
              <a:blipFill>
                <a:blip r:embed="rId10"/>
                <a:stretch>
                  <a:fillRect l="-1832" b="-600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65D5145-A4B6-48A1-9E58-5A11A829DD27}"/>
              </a:ext>
            </a:extLst>
          </p:cNvPr>
          <p:cNvSpPr/>
          <p:nvPr/>
        </p:nvSpPr>
        <p:spPr>
          <a:xfrm>
            <a:off x="5890784" y="820598"/>
            <a:ext cx="1727688" cy="456488"/>
          </a:xfrm>
          <a:custGeom>
            <a:avLst/>
            <a:gdLst>
              <a:gd name="connsiteX0" fmla="*/ 0 w 699247"/>
              <a:gd name="connsiteY0" fmla="*/ 508476 h 508476"/>
              <a:gd name="connsiteX1" fmla="*/ 134470 w 699247"/>
              <a:gd name="connsiteY1" fmla="*/ 226088 h 508476"/>
              <a:gd name="connsiteX2" fmla="*/ 322729 w 699247"/>
              <a:gd name="connsiteY2" fmla="*/ 24382 h 508476"/>
              <a:gd name="connsiteX3" fmla="*/ 699247 w 699247"/>
              <a:gd name="connsiteY3" fmla="*/ 10935 h 508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9247" h="508476">
                <a:moveTo>
                  <a:pt x="0" y="508476"/>
                </a:moveTo>
                <a:cubicBezTo>
                  <a:pt x="40341" y="407623"/>
                  <a:pt x="80682" y="306770"/>
                  <a:pt x="134470" y="226088"/>
                </a:cubicBezTo>
                <a:cubicBezTo>
                  <a:pt x="188258" y="145406"/>
                  <a:pt x="228600" y="60241"/>
                  <a:pt x="322729" y="24382"/>
                </a:cubicBezTo>
                <a:cubicBezTo>
                  <a:pt x="416858" y="-11477"/>
                  <a:pt x="558052" y="-271"/>
                  <a:pt x="699247" y="10935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BF50299-DF4B-4858-9B86-625C1AA7419C}"/>
              </a:ext>
            </a:extLst>
          </p:cNvPr>
          <p:cNvSpPr/>
          <p:nvPr/>
        </p:nvSpPr>
        <p:spPr>
          <a:xfrm>
            <a:off x="1177791" y="1753589"/>
            <a:ext cx="726177" cy="975896"/>
          </a:xfrm>
          <a:custGeom>
            <a:avLst/>
            <a:gdLst>
              <a:gd name="connsiteX0" fmla="*/ 530104 w 530104"/>
              <a:gd name="connsiteY0" fmla="*/ 0 h 941294"/>
              <a:gd name="connsiteX1" fmla="*/ 46010 w 530104"/>
              <a:gd name="connsiteY1" fmla="*/ 215153 h 941294"/>
              <a:gd name="connsiteX2" fmla="*/ 59457 w 530104"/>
              <a:gd name="connsiteY2" fmla="*/ 712694 h 941294"/>
              <a:gd name="connsiteX3" fmla="*/ 395634 w 530104"/>
              <a:gd name="connsiteY3" fmla="*/ 941294 h 94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0104" h="941294">
                <a:moveTo>
                  <a:pt x="530104" y="0"/>
                </a:moveTo>
                <a:cubicBezTo>
                  <a:pt x="327277" y="48185"/>
                  <a:pt x="124451" y="96371"/>
                  <a:pt x="46010" y="215153"/>
                </a:cubicBezTo>
                <a:cubicBezTo>
                  <a:pt x="-32431" y="333935"/>
                  <a:pt x="1186" y="591671"/>
                  <a:pt x="59457" y="712694"/>
                </a:cubicBezTo>
                <a:cubicBezTo>
                  <a:pt x="117728" y="833718"/>
                  <a:pt x="256681" y="887506"/>
                  <a:pt x="395634" y="941294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4BECF240-5A4E-4503-B9D9-1A564B0F7AD4}"/>
              </a:ext>
            </a:extLst>
          </p:cNvPr>
          <p:cNvSpPr/>
          <p:nvPr/>
        </p:nvSpPr>
        <p:spPr>
          <a:xfrm>
            <a:off x="984002" y="2794215"/>
            <a:ext cx="599636" cy="674056"/>
          </a:xfrm>
          <a:custGeom>
            <a:avLst/>
            <a:gdLst>
              <a:gd name="connsiteX0" fmla="*/ 530104 w 530104"/>
              <a:gd name="connsiteY0" fmla="*/ 0 h 941294"/>
              <a:gd name="connsiteX1" fmla="*/ 46010 w 530104"/>
              <a:gd name="connsiteY1" fmla="*/ 215153 h 941294"/>
              <a:gd name="connsiteX2" fmla="*/ 59457 w 530104"/>
              <a:gd name="connsiteY2" fmla="*/ 712694 h 941294"/>
              <a:gd name="connsiteX3" fmla="*/ 395634 w 530104"/>
              <a:gd name="connsiteY3" fmla="*/ 941294 h 94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0104" h="941294">
                <a:moveTo>
                  <a:pt x="530104" y="0"/>
                </a:moveTo>
                <a:cubicBezTo>
                  <a:pt x="327277" y="48185"/>
                  <a:pt x="124451" y="96371"/>
                  <a:pt x="46010" y="215153"/>
                </a:cubicBezTo>
                <a:cubicBezTo>
                  <a:pt x="-32431" y="333935"/>
                  <a:pt x="1186" y="591671"/>
                  <a:pt x="59457" y="712694"/>
                </a:cubicBezTo>
                <a:cubicBezTo>
                  <a:pt x="117728" y="833718"/>
                  <a:pt x="256681" y="887506"/>
                  <a:pt x="395634" y="941294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E8E114F5-F149-415E-8B63-018E238AFCD9}"/>
              </a:ext>
            </a:extLst>
          </p:cNvPr>
          <p:cNvSpPr/>
          <p:nvPr/>
        </p:nvSpPr>
        <p:spPr>
          <a:xfrm flipH="1">
            <a:off x="9735332" y="1753589"/>
            <a:ext cx="539686" cy="797409"/>
          </a:xfrm>
          <a:custGeom>
            <a:avLst/>
            <a:gdLst>
              <a:gd name="connsiteX0" fmla="*/ 530104 w 530104"/>
              <a:gd name="connsiteY0" fmla="*/ 0 h 941294"/>
              <a:gd name="connsiteX1" fmla="*/ 46010 w 530104"/>
              <a:gd name="connsiteY1" fmla="*/ 215153 h 941294"/>
              <a:gd name="connsiteX2" fmla="*/ 59457 w 530104"/>
              <a:gd name="connsiteY2" fmla="*/ 712694 h 941294"/>
              <a:gd name="connsiteX3" fmla="*/ 395634 w 530104"/>
              <a:gd name="connsiteY3" fmla="*/ 941294 h 94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0104" h="941294">
                <a:moveTo>
                  <a:pt x="530104" y="0"/>
                </a:moveTo>
                <a:cubicBezTo>
                  <a:pt x="327277" y="48185"/>
                  <a:pt x="124451" y="96371"/>
                  <a:pt x="46010" y="215153"/>
                </a:cubicBezTo>
                <a:cubicBezTo>
                  <a:pt x="-32431" y="333935"/>
                  <a:pt x="1186" y="591671"/>
                  <a:pt x="59457" y="712694"/>
                </a:cubicBezTo>
                <a:cubicBezTo>
                  <a:pt x="117728" y="833718"/>
                  <a:pt x="256681" y="887506"/>
                  <a:pt x="395634" y="941294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9B266856-9FEE-4CC6-B9EF-4D35509DCBFA}"/>
              </a:ext>
            </a:extLst>
          </p:cNvPr>
          <p:cNvSpPr/>
          <p:nvPr/>
        </p:nvSpPr>
        <p:spPr>
          <a:xfrm flipH="1">
            <a:off x="9810551" y="2747882"/>
            <a:ext cx="559540" cy="720388"/>
          </a:xfrm>
          <a:custGeom>
            <a:avLst/>
            <a:gdLst>
              <a:gd name="connsiteX0" fmla="*/ 530104 w 530104"/>
              <a:gd name="connsiteY0" fmla="*/ 0 h 941294"/>
              <a:gd name="connsiteX1" fmla="*/ 46010 w 530104"/>
              <a:gd name="connsiteY1" fmla="*/ 215153 h 941294"/>
              <a:gd name="connsiteX2" fmla="*/ 59457 w 530104"/>
              <a:gd name="connsiteY2" fmla="*/ 712694 h 941294"/>
              <a:gd name="connsiteX3" fmla="*/ 395634 w 530104"/>
              <a:gd name="connsiteY3" fmla="*/ 941294 h 94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0104" h="941294">
                <a:moveTo>
                  <a:pt x="530104" y="0"/>
                </a:moveTo>
                <a:cubicBezTo>
                  <a:pt x="327277" y="48185"/>
                  <a:pt x="124451" y="96371"/>
                  <a:pt x="46010" y="215153"/>
                </a:cubicBezTo>
                <a:cubicBezTo>
                  <a:pt x="-32431" y="333935"/>
                  <a:pt x="1186" y="591671"/>
                  <a:pt x="59457" y="712694"/>
                </a:cubicBezTo>
                <a:cubicBezTo>
                  <a:pt x="117728" y="833718"/>
                  <a:pt x="256681" y="887506"/>
                  <a:pt x="395634" y="941294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8AD1E6B-E2B8-4F06-9D9E-9DEFB9794571}"/>
              </a:ext>
            </a:extLst>
          </p:cNvPr>
          <p:cNvSpPr txBox="1"/>
          <p:nvPr/>
        </p:nvSpPr>
        <p:spPr>
          <a:xfrm>
            <a:off x="6901627" y="5194281"/>
            <a:ext cx="182515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/>
              <a:t>Zeroes</a:t>
            </a:r>
            <a:r>
              <a:rPr lang="en-US" dirty="0"/>
              <a:t>:  convert to  vertex form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45208759-BB9C-4F0B-AF27-B90266F32383}"/>
              </a:ext>
            </a:extLst>
          </p:cNvPr>
          <p:cNvSpPr/>
          <p:nvPr/>
        </p:nvSpPr>
        <p:spPr>
          <a:xfrm rot="464440" flipH="1">
            <a:off x="8616667" y="4321012"/>
            <a:ext cx="539686" cy="975896"/>
          </a:xfrm>
          <a:custGeom>
            <a:avLst/>
            <a:gdLst>
              <a:gd name="connsiteX0" fmla="*/ 530104 w 530104"/>
              <a:gd name="connsiteY0" fmla="*/ 0 h 941294"/>
              <a:gd name="connsiteX1" fmla="*/ 46010 w 530104"/>
              <a:gd name="connsiteY1" fmla="*/ 215153 h 941294"/>
              <a:gd name="connsiteX2" fmla="*/ 59457 w 530104"/>
              <a:gd name="connsiteY2" fmla="*/ 712694 h 941294"/>
              <a:gd name="connsiteX3" fmla="*/ 395634 w 530104"/>
              <a:gd name="connsiteY3" fmla="*/ 941294 h 94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0104" h="941294">
                <a:moveTo>
                  <a:pt x="530104" y="0"/>
                </a:moveTo>
                <a:cubicBezTo>
                  <a:pt x="327277" y="48185"/>
                  <a:pt x="124451" y="96371"/>
                  <a:pt x="46010" y="215153"/>
                </a:cubicBezTo>
                <a:cubicBezTo>
                  <a:pt x="-32431" y="333935"/>
                  <a:pt x="1186" y="591671"/>
                  <a:pt x="59457" y="712694"/>
                </a:cubicBezTo>
                <a:cubicBezTo>
                  <a:pt x="117728" y="833718"/>
                  <a:pt x="256681" y="887506"/>
                  <a:pt x="395634" y="941294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8017842B-A6BD-47AB-BE4D-277294578D14}"/>
              </a:ext>
            </a:extLst>
          </p:cNvPr>
          <p:cNvSpPr/>
          <p:nvPr/>
        </p:nvSpPr>
        <p:spPr>
          <a:xfrm rot="8562520" flipH="1">
            <a:off x="6072574" y="4935756"/>
            <a:ext cx="539686" cy="975896"/>
          </a:xfrm>
          <a:custGeom>
            <a:avLst/>
            <a:gdLst>
              <a:gd name="connsiteX0" fmla="*/ 530104 w 530104"/>
              <a:gd name="connsiteY0" fmla="*/ 0 h 941294"/>
              <a:gd name="connsiteX1" fmla="*/ 46010 w 530104"/>
              <a:gd name="connsiteY1" fmla="*/ 215153 h 941294"/>
              <a:gd name="connsiteX2" fmla="*/ 59457 w 530104"/>
              <a:gd name="connsiteY2" fmla="*/ 712694 h 941294"/>
              <a:gd name="connsiteX3" fmla="*/ 395634 w 530104"/>
              <a:gd name="connsiteY3" fmla="*/ 941294 h 94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0104" h="941294">
                <a:moveTo>
                  <a:pt x="530104" y="0"/>
                </a:moveTo>
                <a:cubicBezTo>
                  <a:pt x="327277" y="48185"/>
                  <a:pt x="124451" y="96371"/>
                  <a:pt x="46010" y="215153"/>
                </a:cubicBezTo>
                <a:cubicBezTo>
                  <a:pt x="-32431" y="333935"/>
                  <a:pt x="1186" y="591671"/>
                  <a:pt x="59457" y="712694"/>
                </a:cubicBezTo>
                <a:cubicBezTo>
                  <a:pt x="117728" y="833718"/>
                  <a:pt x="256681" y="887506"/>
                  <a:pt x="395634" y="941294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D33D1C75-4324-4032-8E79-6BB2BD2BADD3}"/>
              </a:ext>
            </a:extLst>
          </p:cNvPr>
          <p:cNvSpPr/>
          <p:nvPr/>
        </p:nvSpPr>
        <p:spPr>
          <a:xfrm rot="7403512" flipH="1">
            <a:off x="3468066" y="3983095"/>
            <a:ext cx="539686" cy="975896"/>
          </a:xfrm>
          <a:custGeom>
            <a:avLst/>
            <a:gdLst>
              <a:gd name="connsiteX0" fmla="*/ 530104 w 530104"/>
              <a:gd name="connsiteY0" fmla="*/ 0 h 941294"/>
              <a:gd name="connsiteX1" fmla="*/ 46010 w 530104"/>
              <a:gd name="connsiteY1" fmla="*/ 215153 h 941294"/>
              <a:gd name="connsiteX2" fmla="*/ 59457 w 530104"/>
              <a:gd name="connsiteY2" fmla="*/ 712694 h 941294"/>
              <a:gd name="connsiteX3" fmla="*/ 395634 w 530104"/>
              <a:gd name="connsiteY3" fmla="*/ 941294 h 94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0104" h="941294">
                <a:moveTo>
                  <a:pt x="530104" y="0"/>
                </a:moveTo>
                <a:cubicBezTo>
                  <a:pt x="327277" y="48185"/>
                  <a:pt x="124451" y="96371"/>
                  <a:pt x="46010" y="215153"/>
                </a:cubicBezTo>
                <a:cubicBezTo>
                  <a:pt x="-32431" y="333935"/>
                  <a:pt x="1186" y="591671"/>
                  <a:pt x="59457" y="712694"/>
                </a:cubicBezTo>
                <a:cubicBezTo>
                  <a:pt x="117728" y="833718"/>
                  <a:pt x="256681" y="887506"/>
                  <a:pt x="395634" y="941294"/>
                </a:cubicBez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Object 43">
                <a:extLst>
                  <a:ext uri="{FF2B5EF4-FFF2-40B4-BE49-F238E27FC236}">
                    <a16:creationId xmlns:a16="http://schemas.microsoft.com/office/drawing/2014/main" id="{D08FDC6A-5643-47D4-92BD-5B40E55F9590}"/>
                  </a:ext>
                </a:extLst>
              </p:cNvPr>
              <p:cNvSpPr txBox="1"/>
              <p:nvPr/>
            </p:nvSpPr>
            <p:spPr bwMode="auto">
              <a:xfrm>
                <a:off x="4752332" y="2977466"/>
                <a:ext cx="2062618" cy="618231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normAutofit lnSpcReduction="10000"/>
              </a:bodyPr>
              <a:lstStyle/>
              <a:p>
                <a:pPr algn="ctr"/>
                <a:r>
                  <a:rPr lang="en-US" u="sng" dirty="0">
                    <a:solidFill>
                      <a:srgbClr val="000000"/>
                    </a:solidFill>
                  </a:rPr>
                  <a:t>Parent Function</a:t>
                </a:r>
                <a:r>
                  <a:rPr lang="en-US" dirty="0">
                    <a:solidFill>
                      <a:srgbClr val="000000"/>
                    </a:solidFill>
                  </a:rPr>
                  <a:t>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4" name="Object 43">
                <a:extLst>
                  <a:ext uri="{FF2B5EF4-FFF2-40B4-BE49-F238E27FC236}">
                    <a16:creationId xmlns:a16="http://schemas.microsoft.com/office/drawing/2014/main" id="{D08FDC6A-5643-47D4-92BD-5B40E55F95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52332" y="2977466"/>
                <a:ext cx="2062618" cy="618231"/>
              </a:xfrm>
              <a:prstGeom prst="rect">
                <a:avLst/>
              </a:prstGeom>
              <a:blipFill>
                <a:blip r:embed="rId11"/>
                <a:stretch>
                  <a:fillRect t="-8824" b="-3922"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591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nimBg="1"/>
      <p:bldP spid="27" grpId="0" animBg="1"/>
      <p:bldP spid="28" grpId="0" animBg="1"/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85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Equation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Jeffrey Long</dc:creator>
  <cp:lastModifiedBy>Jeffrey Long</cp:lastModifiedBy>
  <cp:revision>3</cp:revision>
  <dcterms:created xsi:type="dcterms:W3CDTF">2019-12-06T14:58:42Z</dcterms:created>
  <dcterms:modified xsi:type="dcterms:W3CDTF">2019-12-06T16:35:24Z</dcterms:modified>
</cp:coreProperties>
</file>