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309" r:id="rId3"/>
    <p:sldId id="260" r:id="rId4"/>
    <p:sldId id="310" r:id="rId5"/>
    <p:sldId id="311" r:id="rId6"/>
    <p:sldId id="315" r:id="rId7"/>
    <p:sldId id="314" r:id="rId8"/>
    <p:sldId id="316" r:id="rId9"/>
    <p:sldId id="271" r:id="rId10"/>
    <p:sldId id="259" r:id="rId11"/>
    <p:sldId id="262" r:id="rId12"/>
    <p:sldId id="264" r:id="rId13"/>
    <p:sldId id="276" r:id="rId14"/>
    <p:sldId id="275" r:id="rId15"/>
    <p:sldId id="317" r:id="rId16"/>
    <p:sldId id="318" r:id="rId17"/>
    <p:sldId id="319" r:id="rId18"/>
    <p:sldId id="320" r:id="rId19"/>
    <p:sldId id="321" r:id="rId20"/>
    <p:sldId id="323" r:id="rId21"/>
    <p:sldId id="325" r:id="rId2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87" autoAdjust="0"/>
    <p:restoredTop sz="94660"/>
  </p:normalViewPr>
  <p:slideViewPr>
    <p:cSldViewPr>
      <p:cViewPr varScale="1">
        <p:scale>
          <a:sx n="85" d="100"/>
          <a:sy n="85" d="100"/>
        </p:scale>
        <p:origin x="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FED8C-98B4-4767-B422-A210878CD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506AD-4C12-49CA-A49C-E32A2A63E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1DF79-CF73-42BF-973C-79734F2FB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3B1F8-BB98-4D5D-BB1E-DA8E9D587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580DC-D97F-4116-8DB5-F18D9749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8712A-2E81-4AB8-8A70-E00947D608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38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9991-B0B3-4E97-B31E-4CEDEA0D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0E9A8-58EB-467B-BE10-29875700D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9AF29-E531-4A93-B904-F03E87AB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E41FE-5AE7-4603-B843-4FD4934E8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606B9-2D03-4CE4-ADD1-33871B59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8CE3-4892-4382-A10C-BCEEE9EC3A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9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AD10B-6443-45D5-A069-B7C6FD072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88EA4-6525-4FD3-B893-F7C6F42AF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23916-3D04-4EB4-8278-2952E6600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71A51-583E-4A1D-92E8-E177FD26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F8FB8-D774-4796-85C4-8D716C78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6628-76E2-43CD-BD46-77B0C8DD7B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10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2D2F9-9E3A-465F-AAF3-CB9BD71B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BF30-97B9-4486-A745-8FB8E9A7F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48101-56CD-4FD0-AEE9-743DC351E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FEFF2-2F6C-439F-ABFC-7D227FE4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0C3DF-8B62-4A70-8E8F-73D2D5DF4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BD30-A254-43BB-A157-03BC02BCF8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94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B0AE-4FEA-42F4-A5E3-CC5DD0C81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C7817-1371-4FFB-8622-DF1A79EF2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C5EC6-1348-4DE7-BF34-E4495EC32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5B443-CA32-4986-A760-0F5E63B4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93AD5-84F4-49F2-8012-87C83BAC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BFC6-6034-4600-912F-77902306E0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5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BF26-3F2B-4DAC-86AB-2E251ADB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A578D-6CE5-43FA-9ACA-026DD8AA6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E455D-9BCC-473A-8BFE-A100491C6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EFB52-6161-4C15-9160-F5018E4BB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F4369-13C3-4687-947D-55EA9B8CF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128E9-304A-42E0-92E3-6C17F2BC5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621E-1F8E-4C77-978F-46BB7029987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68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CDAB-F261-497C-801A-CC644533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BC3D7-B70C-4536-84CC-BA75B88E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FAF29-6F61-453D-9D26-D0D51FAF5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AAC39-5225-4D87-B02F-5593BBFE3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EECDE-F6C6-45BE-9058-A33436F68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69FC51-CC1F-4F34-B831-137380A42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4AC0E-AD27-4AEA-A26F-63BEC90F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705F9A-EE5F-4E9D-9AE4-A2278A07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A8C8-73AE-4908-999C-4BD4DECB6B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76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358BD-E743-44CC-B72E-59E57997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296867-4D21-4487-A6FB-0587D90D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503D0-EC71-40CE-9CDC-6ADA58CA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9087E-EC39-4FEF-AF70-2F13ADF3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7F8D8-C9A6-4A0D-A97F-AB7E90BD82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9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F554B2-1A02-4012-815D-C7FC380A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3694C0-3519-476D-B5F7-E88E9FED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A6978-94DF-4C0A-B5E1-69C558BB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99CB7-4A7E-4E06-949E-65B76C2C70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38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72140-FFF7-4D8D-BA52-C59ED773A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98938-447B-49D5-B76C-0EB8B100F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E0D62-E3CA-4B1F-AA0E-47CDDDB38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A3F1C-CE69-4243-B2BB-2DDA910E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9AB3F-3934-4E78-ACA0-F7F88BBA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482E5-0384-4DAD-A2C6-1CD62771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7F1D-1B23-40EC-A419-5EF0CBDF42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12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5002-1BE4-4598-AEAA-5A20EDCF6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EBD2DE-CE78-4688-8211-9C9636D70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90A23-1B5B-4F59-BB34-2548CE5F7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F8F5C-710E-461C-B88E-82EFA136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7C9EC-FB39-4F80-999F-581ECE8AF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D534F-1302-4138-A2D8-7639A84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CD16-5C4D-49BA-942B-88B077E722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90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F8616-3330-4602-BABC-637D1CB9E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A3E34-E42A-4302-802B-B381F1DE4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C1015-BADB-4BD7-86BE-56DB0A5EF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23A32-D139-496F-AC4D-A370D3551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017C-4BF0-4467-BECF-A15E4BFEC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0247-F3F5-448A-9942-94C5DE2BFF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9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23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image" Target="../media/image23.png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11" Type="http://schemas.openxmlformats.org/officeDocument/2006/relationships/image" Target="../media/image56.png"/><Relationship Id="rId5" Type="http://schemas.openxmlformats.org/officeDocument/2006/relationships/image" Target="../media/image41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4" Type="http://schemas.openxmlformats.org/officeDocument/2006/relationships/image" Target="../media/image40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5647B60-0CD0-4317-B75E-E0EB24060F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447800"/>
            <a:ext cx="6858000" cy="63023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Math-1050</a:t>
            </a:r>
            <a:br>
              <a:rPr lang="en-US" altLang="en-US" dirty="0"/>
            </a:br>
            <a:r>
              <a:rPr lang="en-US" altLang="en-US" dirty="0"/>
              <a:t>Session #30 (12.3: Determinants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5264CBF-E671-4EDD-8EB4-C75C9574C6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858000" cy="1655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Understanding how to find the “determinant” of a matrix will help us to use Matrices to solve systems equations.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961B2BF-1260-43AB-801B-36709F91EB0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28650" y="365126"/>
            <a:ext cx="7886700" cy="777874"/>
          </a:xfrm>
        </p:spPr>
        <p:txBody>
          <a:bodyPr/>
          <a:lstStyle/>
          <a:p>
            <a:r>
              <a:rPr lang="en-US" altLang="en-US" sz="4000" dirty="0"/>
              <a:t>What about 3x3 Matrices?</a:t>
            </a:r>
          </a:p>
        </p:txBody>
      </p:sp>
      <p:grpSp>
        <p:nvGrpSpPr>
          <p:cNvPr id="8206" name="Group 14">
            <a:extLst>
              <a:ext uri="{FF2B5EF4-FFF2-40B4-BE49-F238E27FC236}">
                <a16:creationId xmlns:a16="http://schemas.microsoft.com/office/drawing/2014/main" id="{D7C2FF55-C948-4707-B00B-34B573BD2E6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460500"/>
            <a:ext cx="3505200" cy="3937000"/>
            <a:chOff x="288" y="1296"/>
            <a:chExt cx="2208" cy="2480"/>
          </a:xfrm>
        </p:grpSpPr>
        <p:sp>
          <p:nvSpPr>
            <p:cNvPr id="8197" name="Text Box 5">
              <a:extLst>
                <a:ext uri="{FF2B5EF4-FFF2-40B4-BE49-F238E27FC236}">
                  <a16:creationId xmlns:a16="http://schemas.microsoft.com/office/drawing/2014/main" id="{3FC48D8B-87D4-4C11-BC76-31AC268FC7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6" y="1296"/>
              <a:ext cx="1570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/>
                <a:t> 3    1    7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/>
                <a:t>-3    5    6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3600"/>
            </a:p>
            <a:p>
              <a:pPr>
                <a:spcBef>
                  <a:spcPct val="50000"/>
                </a:spcBef>
              </a:pPr>
              <a:endParaRPr lang="en-US" altLang="en-US" sz="3600"/>
            </a:p>
          </p:txBody>
        </p:sp>
        <p:sp>
          <p:nvSpPr>
            <p:cNvPr id="8198" name="AutoShape 6">
              <a:extLst>
                <a:ext uri="{FF2B5EF4-FFF2-40B4-BE49-F238E27FC236}">
                  <a16:creationId xmlns:a16="http://schemas.microsoft.com/office/drawing/2014/main" id="{B50CB4C6-FFC6-4D29-B36B-A20A64CFC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1392"/>
              <a:ext cx="45" cy="1296"/>
            </a:xfrm>
            <a:prstGeom prst="leftBracket">
              <a:avLst>
                <a:gd name="adj" fmla="val 24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AutoShape 7">
              <a:extLst>
                <a:ext uri="{FF2B5EF4-FFF2-40B4-BE49-F238E27FC236}">
                  <a16:creationId xmlns:a16="http://schemas.microsoft.com/office/drawing/2014/main" id="{40588A05-ADA2-4D14-8979-F6ACC924E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5" y="1392"/>
              <a:ext cx="70" cy="1296"/>
            </a:xfrm>
            <a:prstGeom prst="rightBracket">
              <a:avLst>
                <a:gd name="adj" fmla="val 15428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Text Box 9">
              <a:extLst>
                <a:ext uri="{FF2B5EF4-FFF2-40B4-BE49-F238E27FC236}">
                  <a16:creationId xmlns:a16="http://schemas.microsoft.com/office/drawing/2014/main" id="{67B95D82-AB08-4D47-92ED-EC7734E792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824"/>
              <a:ext cx="5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/>
                <a:t>det</a:t>
              </a:r>
            </a:p>
          </p:txBody>
        </p:sp>
      </p:grpSp>
      <p:sp>
        <p:nvSpPr>
          <p:cNvPr id="8202" name="Text Box 10">
            <a:extLst>
              <a:ext uri="{FF2B5EF4-FFF2-40B4-BE49-F238E27FC236}">
                <a16:creationId xmlns:a16="http://schemas.microsoft.com/office/drawing/2014/main" id="{523C7460-2E72-4C0A-8FFE-275C1C566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987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= </a:t>
            </a:r>
          </a:p>
        </p:txBody>
      </p:sp>
      <p:grpSp>
        <p:nvGrpSpPr>
          <p:cNvPr id="8207" name="Group 15">
            <a:extLst>
              <a:ext uri="{FF2B5EF4-FFF2-40B4-BE49-F238E27FC236}">
                <a16:creationId xmlns:a16="http://schemas.microsoft.com/office/drawing/2014/main" id="{0AE87385-4744-4212-82D9-C573DC2700BB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460500"/>
            <a:ext cx="2568575" cy="3937000"/>
            <a:chOff x="3072" y="1296"/>
            <a:chExt cx="1618" cy="2480"/>
          </a:xfrm>
        </p:grpSpPr>
        <p:sp>
          <p:nvSpPr>
            <p:cNvPr id="8203" name="Text Box 11">
              <a:extLst>
                <a:ext uri="{FF2B5EF4-FFF2-40B4-BE49-F238E27FC236}">
                  <a16:creationId xmlns:a16="http://schemas.microsoft.com/office/drawing/2014/main" id="{83D979CA-222B-4DA9-A38C-3C110DF5FF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296"/>
              <a:ext cx="1570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/>
                <a:t> 3    1    7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/>
                <a:t>-3    5    6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3600"/>
            </a:p>
            <a:p>
              <a:pPr>
                <a:spcBef>
                  <a:spcPct val="50000"/>
                </a:spcBef>
              </a:pPr>
              <a:endParaRPr lang="en-US" altLang="en-US" sz="3600"/>
            </a:p>
          </p:txBody>
        </p:sp>
        <p:sp>
          <p:nvSpPr>
            <p:cNvPr id="8204" name="Line 12">
              <a:extLst>
                <a:ext uri="{FF2B5EF4-FFF2-40B4-BE49-F238E27FC236}">
                  <a16:creationId xmlns:a16="http://schemas.microsoft.com/office/drawing/2014/main" id="{9185556D-7EF9-4097-9813-1FDC4A0F5C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1344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3">
              <a:extLst>
                <a:ext uri="{FF2B5EF4-FFF2-40B4-BE49-F238E27FC236}">
                  <a16:creationId xmlns:a16="http://schemas.microsoft.com/office/drawing/2014/main" id="{4C1D33F8-EF9C-48AD-891A-514AEA71D7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2" y="1344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1A042E5-9ABD-4105-8D59-5434887B5E2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33400" y="-178594"/>
            <a:ext cx="7886700" cy="954107"/>
          </a:xfrm>
        </p:spPr>
        <p:txBody>
          <a:bodyPr>
            <a:normAutofit/>
          </a:bodyPr>
          <a:lstStyle/>
          <a:p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One method, not taught in the textbook.</a:t>
            </a:r>
          </a:p>
        </p:txBody>
      </p:sp>
      <p:grpSp>
        <p:nvGrpSpPr>
          <p:cNvPr id="11268" name="Group 4">
            <a:extLst>
              <a:ext uri="{FF2B5EF4-FFF2-40B4-BE49-F238E27FC236}">
                <a16:creationId xmlns:a16="http://schemas.microsoft.com/office/drawing/2014/main" id="{249DEAC1-24E5-433D-A246-81D83801D947}"/>
              </a:ext>
            </a:extLst>
          </p:cNvPr>
          <p:cNvGrpSpPr>
            <a:grpSpLocks/>
          </p:cNvGrpSpPr>
          <p:nvPr/>
        </p:nvGrpSpPr>
        <p:grpSpPr bwMode="auto">
          <a:xfrm>
            <a:off x="517447" y="1895764"/>
            <a:ext cx="2667000" cy="3937000"/>
            <a:chOff x="384" y="1200"/>
            <a:chExt cx="1680" cy="2480"/>
          </a:xfrm>
        </p:grpSpPr>
        <p:sp>
          <p:nvSpPr>
            <p:cNvPr id="11269" name="Text Box 5">
              <a:extLst>
                <a:ext uri="{FF2B5EF4-FFF2-40B4-BE49-F238E27FC236}">
                  <a16:creationId xmlns:a16="http://schemas.microsoft.com/office/drawing/2014/main" id="{C9BF5833-82A6-4558-BEE1-3684004C83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1632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/>
                <a:t> 3    1    7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/>
                <a:t>-3    5    6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</p:txBody>
        </p:sp>
        <p:sp>
          <p:nvSpPr>
            <p:cNvPr id="11270" name="Line 6">
              <a:extLst>
                <a:ext uri="{FF2B5EF4-FFF2-40B4-BE49-F238E27FC236}">
                  <a16:creationId xmlns:a16="http://schemas.microsoft.com/office/drawing/2014/main" id="{6349E912-C948-404D-9B9C-75BE0E5CF9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" y="1248"/>
              <a:ext cx="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7">
              <a:extLst>
                <a:ext uri="{FF2B5EF4-FFF2-40B4-BE49-F238E27FC236}">
                  <a16:creationId xmlns:a16="http://schemas.microsoft.com/office/drawing/2014/main" id="{72F2650C-9DF5-42A5-A503-5C0E61CC78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1248"/>
              <a:ext cx="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8" name="Text Box 14">
            <a:extLst>
              <a:ext uri="{FF2B5EF4-FFF2-40B4-BE49-F238E27FC236}">
                <a16:creationId xmlns:a16="http://schemas.microsoft.com/office/drawing/2014/main" id="{0C327A29-DF00-4F91-A826-5C8BB82FC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786" y="1905000"/>
            <a:ext cx="152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/>
              <a:t> 3   1</a:t>
            </a:r>
          </a:p>
          <a:p>
            <a:pPr>
              <a:spcBef>
                <a:spcPct val="50000"/>
              </a:spcBef>
            </a:pPr>
            <a:r>
              <a:rPr lang="en-US" altLang="en-US" sz="3600" dirty="0"/>
              <a:t>-3   5</a:t>
            </a:r>
          </a:p>
          <a:p>
            <a:pPr>
              <a:spcBef>
                <a:spcPct val="50000"/>
              </a:spcBef>
            </a:pPr>
            <a:r>
              <a:rPr lang="en-US" altLang="en-US" sz="3600" dirty="0"/>
              <a:t> 2   -1 </a:t>
            </a:r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4B7D2564-47FB-4EFB-AFB1-00E548D03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1007" y="2172205"/>
            <a:ext cx="2087047" cy="193776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EED55EEB-5067-4A3E-ADFE-0A07F8F0D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5198" y="40782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>
            <a:extLst>
              <a:ext uri="{FF2B5EF4-FFF2-40B4-BE49-F238E27FC236}">
                <a16:creationId xmlns:a16="http://schemas.microsoft.com/office/drawing/2014/main" id="{166BA36A-F8C9-4E24-B012-A42B52AD0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3351" y="2200564"/>
            <a:ext cx="190500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>
            <a:extLst>
              <a:ext uri="{FF2B5EF4-FFF2-40B4-BE49-F238E27FC236}">
                <a16:creationId xmlns:a16="http://schemas.microsoft.com/office/drawing/2014/main" id="{967113BA-0693-4280-9C27-AE5C76A2F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905" y="41529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Text Box 27">
            <a:extLst>
              <a:ext uri="{FF2B5EF4-FFF2-40B4-BE49-F238E27FC236}">
                <a16:creationId xmlns:a16="http://schemas.microsoft.com/office/drawing/2014/main" id="{A77B5FDB-A746-4335-A8B7-AD5793869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648200"/>
            <a:ext cx="9332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(-45</a:t>
            </a:r>
          </a:p>
        </p:txBody>
      </p:sp>
      <p:sp>
        <p:nvSpPr>
          <p:cNvPr id="11300" name="Text Box 36">
            <a:extLst>
              <a:ext uri="{FF2B5EF4-FFF2-40B4-BE49-F238E27FC236}">
                <a16:creationId xmlns:a16="http://schemas.microsoft.com/office/drawing/2014/main" id="{F16A5DEC-6BF0-44C8-9435-0680370BF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0" y="46482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= -12</a:t>
            </a:r>
          </a:p>
        </p:txBody>
      </p:sp>
      <p:sp>
        <p:nvSpPr>
          <p:cNvPr id="11301" name="Line 37">
            <a:extLst>
              <a:ext uri="{FF2B5EF4-FFF2-40B4-BE49-F238E27FC236}">
                <a16:creationId xmlns:a16="http://schemas.microsoft.com/office/drawing/2014/main" id="{338DFD8B-5F73-45CC-9B7B-B8D835769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786" y="1985169"/>
            <a:ext cx="1832250" cy="212479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38">
            <a:extLst>
              <a:ext uri="{FF2B5EF4-FFF2-40B4-BE49-F238E27FC236}">
                <a16:creationId xmlns:a16="http://schemas.microsoft.com/office/drawing/2014/main" id="{98E84126-4D12-4DB6-BD54-EFE6163EDC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0386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Rectangle 39">
            <a:extLst>
              <a:ext uri="{FF2B5EF4-FFF2-40B4-BE49-F238E27FC236}">
                <a16:creationId xmlns:a16="http://schemas.microsoft.com/office/drawing/2014/main" id="{B86D4031-C61E-4E52-B05F-0EBD80567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447" y="4648200"/>
            <a:ext cx="9861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+ 12</a:t>
            </a:r>
          </a:p>
        </p:txBody>
      </p:sp>
      <p:sp>
        <p:nvSpPr>
          <p:cNvPr id="11304" name="Rectangle 40">
            <a:extLst>
              <a:ext uri="{FF2B5EF4-FFF2-40B4-BE49-F238E27FC236}">
                <a16:creationId xmlns:a16="http://schemas.microsoft.com/office/drawing/2014/main" id="{BC45CD68-6612-4834-82F0-6B39720EF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3139" y="4615584"/>
            <a:ext cx="11256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+ 21)</a:t>
            </a:r>
          </a:p>
        </p:txBody>
      </p:sp>
      <p:sp>
        <p:nvSpPr>
          <p:cNvPr id="18" name="Text Box 41">
            <a:extLst>
              <a:ext uri="{FF2B5EF4-FFF2-40B4-BE49-F238E27FC236}">
                <a16:creationId xmlns:a16="http://schemas.microsoft.com/office/drawing/2014/main" id="{052D6DC2-DF1B-471A-BB8E-8B805001B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55" y="574900"/>
            <a:ext cx="823613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1) Copy the first two columns and put them to the right side of the matrix.</a:t>
            </a: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7839F44A-BFDE-4BAF-A9C2-6F79A3562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239" y="1641135"/>
            <a:ext cx="414636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2) Add the products of the main diagonals.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3FC6A21-A4C7-41DA-832A-777ABF9ACA5A}"/>
              </a:ext>
            </a:extLst>
          </p:cNvPr>
          <p:cNvGrpSpPr/>
          <p:nvPr/>
        </p:nvGrpSpPr>
        <p:grpSpPr>
          <a:xfrm>
            <a:off x="6101060" y="3501677"/>
            <a:ext cx="2516906" cy="1384995"/>
            <a:chOff x="6101060" y="3501677"/>
            <a:chExt cx="2516906" cy="1384995"/>
          </a:xfrm>
        </p:grpSpPr>
        <p:sp>
          <p:nvSpPr>
            <p:cNvPr id="20" name="Text Box 41">
              <a:extLst>
                <a:ext uri="{FF2B5EF4-FFF2-40B4-BE49-F238E27FC236}">
                  <a16:creationId xmlns:a16="http://schemas.microsoft.com/office/drawing/2014/main" id="{6C2A3261-644B-4613-91BE-92E567C25E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7854" y="3501677"/>
              <a:ext cx="2050112" cy="138499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800" dirty="0"/>
                <a:t>Sum of main diagonal products</a:t>
              </a:r>
            </a:p>
          </p:txBody>
        </p:sp>
        <p:sp>
          <p:nvSpPr>
            <p:cNvPr id="21" name="Line 17">
              <a:extLst>
                <a:ext uri="{FF2B5EF4-FFF2-40B4-BE49-F238E27FC236}">
                  <a16:creationId xmlns:a16="http://schemas.microsoft.com/office/drawing/2014/main" id="{3E843DEA-AFD5-486B-BA16-18287B8285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01060" y="4109966"/>
              <a:ext cx="468279" cy="65412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300" grpId="0"/>
      <p:bldP spid="11303" grpId="0"/>
      <p:bldP spid="11304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Group 4">
            <a:extLst>
              <a:ext uri="{FF2B5EF4-FFF2-40B4-BE49-F238E27FC236}">
                <a16:creationId xmlns:a16="http://schemas.microsoft.com/office/drawing/2014/main" id="{50DFC28E-A311-4EE6-A171-62C2BD5BE9E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066800"/>
            <a:ext cx="2667000" cy="3937000"/>
            <a:chOff x="384" y="1200"/>
            <a:chExt cx="1680" cy="2480"/>
          </a:xfrm>
        </p:grpSpPr>
        <p:sp>
          <p:nvSpPr>
            <p:cNvPr id="13317" name="Text Box 5">
              <a:extLst>
                <a:ext uri="{FF2B5EF4-FFF2-40B4-BE49-F238E27FC236}">
                  <a16:creationId xmlns:a16="http://schemas.microsoft.com/office/drawing/2014/main" id="{AB10064D-DD0F-48DD-933F-E8E78B893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1632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/>
                <a:t> 3    1    7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/>
                <a:t>-3    5    6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455111BA-D6F0-482F-877D-9B702B4E4E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" y="1248"/>
              <a:ext cx="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E4A1202E-68BE-462B-B936-D685B824DA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76" y="1248"/>
              <a:ext cx="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66DA269-6E4D-49D6-B8A8-FDEE5F89A295}"/>
              </a:ext>
            </a:extLst>
          </p:cNvPr>
          <p:cNvGrpSpPr/>
          <p:nvPr/>
        </p:nvGrpSpPr>
        <p:grpSpPr>
          <a:xfrm>
            <a:off x="609600" y="1111250"/>
            <a:ext cx="1746250" cy="3003550"/>
            <a:chOff x="609600" y="1111250"/>
            <a:chExt cx="1746250" cy="3003550"/>
          </a:xfrm>
        </p:grpSpPr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3118FC1B-16C7-40C4-8924-69BA789446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600" y="1111250"/>
              <a:ext cx="1746250" cy="239395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88DAA509-AD03-4CD5-B996-1E18590074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600" y="3505200"/>
              <a:ext cx="228600" cy="609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42E89DB-3CA9-42C3-AFAC-4AE1C6587E47}"/>
              </a:ext>
            </a:extLst>
          </p:cNvPr>
          <p:cNvGrpSpPr/>
          <p:nvPr/>
        </p:nvGrpSpPr>
        <p:grpSpPr>
          <a:xfrm>
            <a:off x="1441450" y="1066799"/>
            <a:ext cx="1831975" cy="2895601"/>
            <a:chOff x="1441450" y="1066799"/>
            <a:chExt cx="1831975" cy="2895601"/>
          </a:xfrm>
        </p:grpSpPr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6CC0969C-3E19-47F8-B6CC-CEC15536AB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1450" y="1066799"/>
              <a:ext cx="1831975" cy="21774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8FEE1BAA-7BAE-49E3-8DCB-DFFBDC72D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2519" y="3257550"/>
              <a:ext cx="482023" cy="70485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6" name="Text Box 14">
            <a:extLst>
              <a:ext uri="{FF2B5EF4-FFF2-40B4-BE49-F238E27FC236}">
                <a16:creationId xmlns:a16="http://schemas.microsoft.com/office/drawing/2014/main" id="{D0FC94A7-A86F-413C-9193-B326BD482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2027" y="1031298"/>
            <a:ext cx="152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/>
              <a:t> 3   1</a:t>
            </a:r>
          </a:p>
          <a:p>
            <a:pPr>
              <a:spcBef>
                <a:spcPct val="50000"/>
              </a:spcBef>
            </a:pPr>
            <a:r>
              <a:rPr lang="en-US" altLang="en-US" sz="3600" dirty="0"/>
              <a:t>-3   5</a:t>
            </a:r>
          </a:p>
          <a:p>
            <a:pPr>
              <a:spcBef>
                <a:spcPct val="50000"/>
              </a:spcBef>
            </a:pPr>
            <a:r>
              <a:rPr lang="en-US" altLang="en-US" sz="3600" dirty="0"/>
              <a:t> 2   -1 </a:t>
            </a:r>
          </a:p>
        </p:txBody>
      </p:sp>
      <p:sp>
        <p:nvSpPr>
          <p:cNvPr id="13346" name="Text Box 34">
            <a:extLst>
              <a:ext uri="{FF2B5EF4-FFF2-40B4-BE49-F238E27FC236}">
                <a16:creationId xmlns:a16="http://schemas.microsoft.com/office/drawing/2014/main" id="{1D428043-5D0C-4EE3-9814-D346FACD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4015509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 70</a:t>
            </a:r>
          </a:p>
        </p:txBody>
      </p:sp>
      <p:sp>
        <p:nvSpPr>
          <p:cNvPr id="13351" name="Text Box 39">
            <a:extLst>
              <a:ext uri="{FF2B5EF4-FFF2-40B4-BE49-F238E27FC236}">
                <a16:creationId xmlns:a16="http://schemas.microsoft.com/office/drawing/2014/main" id="{5A198787-7FB1-4BC4-8E9E-6DDC28CB9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59947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 + (-18)</a:t>
            </a:r>
          </a:p>
        </p:txBody>
      </p:sp>
      <p:sp>
        <p:nvSpPr>
          <p:cNvPr id="13354" name="Text Box 42">
            <a:extLst>
              <a:ext uri="{FF2B5EF4-FFF2-40B4-BE49-F238E27FC236}">
                <a16:creationId xmlns:a16="http://schemas.microsoft.com/office/drawing/2014/main" id="{4160D5DC-D852-4C11-A0DE-AB78F83DA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3980152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 + 9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958C948-DE93-4FAF-BE68-E70F42EFBF26}"/>
              </a:ext>
            </a:extLst>
          </p:cNvPr>
          <p:cNvGrpSpPr/>
          <p:nvPr/>
        </p:nvGrpSpPr>
        <p:grpSpPr>
          <a:xfrm>
            <a:off x="2095499" y="1125247"/>
            <a:ext cx="1844963" cy="2837153"/>
            <a:chOff x="2095499" y="1125247"/>
            <a:chExt cx="1844963" cy="2837153"/>
          </a:xfrm>
        </p:grpSpPr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434DE52D-58EF-455A-831A-D5B8D3C833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4837" y="1125247"/>
              <a:ext cx="1825625" cy="222177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58D54F1A-D9D9-4042-A3FD-95034F0E3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5499" y="3296948"/>
              <a:ext cx="884669" cy="66545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9" name="Text Box 47">
            <a:extLst>
              <a:ext uri="{FF2B5EF4-FFF2-40B4-BE49-F238E27FC236}">
                <a16:creationId xmlns:a16="http://schemas.microsoft.com/office/drawing/2014/main" id="{2E9A0EBB-9E6C-4435-81B6-DEC0BAFED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5" y="396240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=  61</a:t>
            </a:r>
          </a:p>
        </p:txBody>
      </p:sp>
      <p:sp>
        <p:nvSpPr>
          <p:cNvPr id="20" name="Text Box 41">
            <a:extLst>
              <a:ext uri="{FF2B5EF4-FFF2-40B4-BE49-F238E27FC236}">
                <a16:creationId xmlns:a16="http://schemas.microsoft.com/office/drawing/2014/main" id="{515AEC97-4322-46FE-AEAD-55E33B552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37447"/>
            <a:ext cx="693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3) Add the products of the opposite diagonals.</a:t>
            </a:r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7B5E2876-4A1F-4256-AF40-60E21BD07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4998" y="2771951"/>
            <a:ext cx="41936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Det A = (-12) – (61)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9B943B2-B0CF-4013-8D20-702274B96F31}"/>
              </a:ext>
            </a:extLst>
          </p:cNvPr>
          <p:cNvGrpSpPr/>
          <p:nvPr/>
        </p:nvGrpSpPr>
        <p:grpSpPr>
          <a:xfrm>
            <a:off x="4937771" y="847243"/>
            <a:ext cx="2050112" cy="2026922"/>
            <a:chOff x="6567854" y="3501677"/>
            <a:chExt cx="2050112" cy="2026922"/>
          </a:xfrm>
        </p:grpSpPr>
        <p:sp>
          <p:nvSpPr>
            <p:cNvPr id="27" name="Text Box 41">
              <a:extLst>
                <a:ext uri="{FF2B5EF4-FFF2-40B4-BE49-F238E27FC236}">
                  <a16:creationId xmlns:a16="http://schemas.microsoft.com/office/drawing/2014/main" id="{A48619F5-2341-491C-96F9-7C70A8337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7854" y="3501677"/>
              <a:ext cx="2050112" cy="138499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800" dirty="0"/>
                <a:t>Sum of main diagonal products</a:t>
              </a:r>
            </a:p>
          </p:txBody>
        </p:sp>
        <p:sp>
          <p:nvSpPr>
            <p:cNvPr id="28" name="Line 17">
              <a:extLst>
                <a:ext uri="{FF2B5EF4-FFF2-40B4-BE49-F238E27FC236}">
                  <a16:creationId xmlns:a16="http://schemas.microsoft.com/office/drawing/2014/main" id="{9A1C242D-9924-49B1-A780-84AEE20A76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80107" y="4858277"/>
              <a:ext cx="231775" cy="67032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15101FD-3DF3-4CE9-8E61-1AE242B6A958}"/>
              </a:ext>
            </a:extLst>
          </p:cNvPr>
          <p:cNvGrpSpPr/>
          <p:nvPr/>
        </p:nvGrpSpPr>
        <p:grpSpPr>
          <a:xfrm>
            <a:off x="4367359" y="4302558"/>
            <a:ext cx="2819400" cy="1582351"/>
            <a:chOff x="6344339" y="3205652"/>
            <a:chExt cx="2819400" cy="1582351"/>
          </a:xfrm>
        </p:grpSpPr>
        <p:sp>
          <p:nvSpPr>
            <p:cNvPr id="30" name="Text Box 41">
              <a:extLst>
                <a:ext uri="{FF2B5EF4-FFF2-40B4-BE49-F238E27FC236}">
                  <a16:creationId xmlns:a16="http://schemas.microsoft.com/office/drawing/2014/main" id="{90A0F303-F592-4283-9195-D91AA0A1B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4339" y="3833896"/>
              <a:ext cx="2819400" cy="95410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800" dirty="0"/>
                <a:t>Sum of opposite diagonal products</a:t>
              </a:r>
            </a:p>
          </p:txBody>
        </p:sp>
        <p:sp>
          <p:nvSpPr>
            <p:cNvPr id="31" name="Line 17">
              <a:extLst>
                <a:ext uri="{FF2B5EF4-FFF2-40B4-BE49-F238E27FC236}">
                  <a16:creationId xmlns:a16="http://schemas.microsoft.com/office/drawing/2014/main" id="{EB08B3F1-0D03-4436-8406-C3835C1F7E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410288" y="3205652"/>
              <a:ext cx="862591" cy="62824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Line 17">
            <a:extLst>
              <a:ext uri="{FF2B5EF4-FFF2-40B4-BE49-F238E27FC236}">
                <a16:creationId xmlns:a16="http://schemas.microsoft.com/office/drawing/2014/main" id="{664404B8-DA01-4161-B57E-AD0F704515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0435" y="3413878"/>
            <a:ext cx="1641045" cy="151692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6" grpId="0"/>
      <p:bldP spid="13351" grpId="0"/>
      <p:bldP spid="13354" grpId="0"/>
      <p:bldP spid="13359" grpId="0"/>
      <p:bldP spid="20" grpId="0"/>
      <p:bldP spid="24" grpId="0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7E80F28-D9CF-4EE4-9FBB-5C8A5127C19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22250" y="-66295"/>
            <a:ext cx="8385175" cy="822325"/>
          </a:xfrm>
        </p:spPr>
        <p:txBody>
          <a:bodyPr>
            <a:noAutofit/>
          </a:bodyPr>
          <a:lstStyle/>
          <a:p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Cramer’s Rule For 3 Equations with 3 unknowns</a:t>
            </a:r>
          </a:p>
        </p:txBody>
      </p:sp>
      <p:sp>
        <p:nvSpPr>
          <p:cNvPr id="27653" name="AutoShape 5">
            <a:extLst>
              <a:ext uri="{FF2B5EF4-FFF2-40B4-BE49-F238E27FC236}">
                <a16:creationId xmlns:a16="http://schemas.microsoft.com/office/drawing/2014/main" id="{F0701837-7255-4AB0-98FE-4A03985E8780}"/>
              </a:ext>
            </a:extLst>
          </p:cNvPr>
          <p:cNvSpPr>
            <a:spLocks/>
          </p:cNvSpPr>
          <p:nvPr/>
        </p:nvSpPr>
        <p:spPr bwMode="auto">
          <a:xfrm>
            <a:off x="2920664" y="864875"/>
            <a:ext cx="70788" cy="819460"/>
          </a:xfrm>
          <a:prstGeom prst="leftBracket">
            <a:avLst>
              <a:gd name="adj" fmla="val 168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>
            <a:extLst>
              <a:ext uri="{FF2B5EF4-FFF2-40B4-BE49-F238E27FC236}">
                <a16:creationId xmlns:a16="http://schemas.microsoft.com/office/drawing/2014/main" id="{ED7AC002-24FC-49CA-A056-2917C1D6751B}"/>
              </a:ext>
            </a:extLst>
          </p:cNvPr>
          <p:cNvSpPr>
            <a:spLocks/>
          </p:cNvSpPr>
          <p:nvPr/>
        </p:nvSpPr>
        <p:spPr bwMode="auto">
          <a:xfrm>
            <a:off x="3733800" y="853339"/>
            <a:ext cx="70788" cy="830996"/>
          </a:xfrm>
          <a:prstGeom prst="rightBracket">
            <a:avLst>
              <a:gd name="adj" fmla="val 17143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DAC6FD0C-C34E-4936-860B-20AC43152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0" y="1577503"/>
            <a:ext cx="24112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(or y or z) = 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8E9BD4A7-5191-4076-9A57-5373D7144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860" y="1039577"/>
            <a:ext cx="6848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16762908-33E5-4B9B-AB27-1CEAA5593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1577" y="1846345"/>
            <a:ext cx="157617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5B3A0393-C7BE-452B-A6E1-0C12FD9D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861" y="2141862"/>
            <a:ext cx="6848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0E83D5FB-FFFD-4F80-80CE-084A1BDDB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949" y="1423614"/>
            <a:ext cx="480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cs typeface="Arial" panose="020B0604020202020204" pitchFamily="34" charset="0"/>
              </a:rPr>
              <a:t>The ‘x-value’ of the solution will be the </a:t>
            </a:r>
            <a:r>
              <a:rPr lang="en-US" altLang="en-US" sz="2400" u="sng" dirty="0">
                <a:cs typeface="Arial" panose="020B0604020202020204" pitchFamily="34" charset="0"/>
              </a:rPr>
              <a:t>ratio </a:t>
            </a:r>
            <a:r>
              <a:rPr lang="en-US" altLang="en-US" sz="2400" dirty="0">
                <a:cs typeface="Arial" panose="020B0604020202020204" pitchFamily="34" charset="0"/>
              </a:rPr>
              <a:t>of 2 determinants. </a:t>
            </a:r>
          </a:p>
        </p:txBody>
      </p:sp>
      <p:sp>
        <p:nvSpPr>
          <p:cNvPr id="27664" name="AutoShape 16">
            <a:extLst>
              <a:ext uri="{FF2B5EF4-FFF2-40B4-BE49-F238E27FC236}">
                <a16:creationId xmlns:a16="http://schemas.microsoft.com/office/drawing/2014/main" id="{84938D64-84E2-4124-983F-4541A1C69B6B}"/>
              </a:ext>
            </a:extLst>
          </p:cNvPr>
          <p:cNvSpPr>
            <a:spLocks/>
          </p:cNvSpPr>
          <p:nvPr/>
        </p:nvSpPr>
        <p:spPr bwMode="auto">
          <a:xfrm>
            <a:off x="2971655" y="1943179"/>
            <a:ext cx="77788" cy="743247"/>
          </a:xfrm>
          <a:prstGeom prst="leftBracket">
            <a:avLst>
              <a:gd name="adj" fmla="val 168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AutoShape 17">
            <a:extLst>
              <a:ext uri="{FF2B5EF4-FFF2-40B4-BE49-F238E27FC236}">
                <a16:creationId xmlns:a16="http://schemas.microsoft.com/office/drawing/2014/main" id="{75BBBD38-0E25-481D-B83D-C7F35E6A03CB}"/>
              </a:ext>
            </a:extLst>
          </p:cNvPr>
          <p:cNvSpPr>
            <a:spLocks/>
          </p:cNvSpPr>
          <p:nvPr/>
        </p:nvSpPr>
        <p:spPr bwMode="auto">
          <a:xfrm>
            <a:off x="3746828" y="1927974"/>
            <a:ext cx="77788" cy="758452"/>
          </a:xfrm>
          <a:prstGeom prst="rightBracket">
            <a:avLst>
              <a:gd name="adj" fmla="val 17143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DAC922ED-E984-49EA-898B-9807C9033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61" y="2938678"/>
            <a:ext cx="79769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cs typeface="Arial" panose="020B0604020202020204" pitchFamily="34" charset="0"/>
              </a:rPr>
              <a:t>The numerator matrix is the matrix of coefficients with the ‘x-term’ coefficients replaced with the matrix of constants.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92E4D11-06E1-403F-A1AD-4989CAAA2FCF}"/>
                  </a:ext>
                </a:extLst>
              </p:cNvPr>
              <p:cNvSpPr txBox="1"/>
              <p:nvPr/>
            </p:nvSpPr>
            <p:spPr>
              <a:xfrm>
                <a:off x="940704" y="3823982"/>
                <a:ext cx="1447800" cy="9187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92E4D11-06E1-403F-A1AD-4989CAAA2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04" y="3823982"/>
                <a:ext cx="1447800" cy="9187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0946CFA-A1FF-46E5-A6CE-DA756943A74A}"/>
                  </a:ext>
                </a:extLst>
              </p:cNvPr>
              <p:cNvSpPr txBox="1"/>
              <p:nvPr/>
            </p:nvSpPr>
            <p:spPr>
              <a:xfrm>
                <a:off x="2906780" y="3810517"/>
                <a:ext cx="1447800" cy="9322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0946CFA-A1FF-46E5-A6CE-DA756943A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780" y="3810517"/>
                <a:ext cx="1447800" cy="9322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D6787F4-64AF-40CD-90AF-6328B579198B}"/>
                  </a:ext>
                </a:extLst>
              </p:cNvPr>
              <p:cNvSpPr txBox="1"/>
              <p:nvPr/>
            </p:nvSpPr>
            <p:spPr>
              <a:xfrm>
                <a:off x="4724400" y="3828710"/>
                <a:ext cx="1447800" cy="9187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D6787F4-64AF-40CD-90AF-6328B5791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828710"/>
                <a:ext cx="1447800" cy="9187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12">
            <a:extLst>
              <a:ext uri="{FF2B5EF4-FFF2-40B4-BE49-F238E27FC236}">
                <a16:creationId xmlns:a16="http://schemas.microsoft.com/office/drawing/2014/main" id="{042C129C-7524-4E89-A3B9-59F03BB56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61" y="5018887"/>
            <a:ext cx="79769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cs typeface="Arial" panose="020B0604020202020204" pitchFamily="34" charset="0"/>
              </a:rPr>
              <a:t>The same pattern is used to find the y-value of the solution and the z-value of the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Group 3">
            <a:extLst>
              <a:ext uri="{FF2B5EF4-FFF2-40B4-BE49-F238E27FC236}">
                <a16:creationId xmlns:a16="http://schemas.microsoft.com/office/drawing/2014/main" id="{7210BF15-5498-4068-BFB8-5F49C001AA3D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881273"/>
            <a:ext cx="2057400" cy="3416300"/>
            <a:chOff x="3120" y="1392"/>
            <a:chExt cx="1248" cy="2152"/>
          </a:xfrm>
        </p:grpSpPr>
        <p:sp>
          <p:nvSpPr>
            <p:cNvPr id="26628" name="Text Box 4">
              <a:extLst>
                <a:ext uri="{FF2B5EF4-FFF2-40B4-BE49-F238E27FC236}">
                  <a16:creationId xmlns:a16="http://schemas.microsoft.com/office/drawing/2014/main" id="{6CB9E8B0-E483-47A5-8AB9-C8A2E3BBD4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7" y="1392"/>
              <a:ext cx="1201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/>
                <a:t>a    b   c  d    e   f   g    h   </a:t>
              </a:r>
              <a:r>
                <a:rPr lang="en-US" altLang="en-US" sz="3600" dirty="0" err="1"/>
                <a:t>i</a:t>
              </a:r>
              <a:r>
                <a:rPr lang="en-US" altLang="en-US" sz="3600" dirty="0"/>
                <a:t>    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</p:txBody>
        </p:sp>
        <p:sp>
          <p:nvSpPr>
            <p:cNvPr id="26629" name="AutoShape 5">
              <a:extLst>
                <a:ext uri="{FF2B5EF4-FFF2-40B4-BE49-F238E27FC236}">
                  <a16:creationId xmlns:a16="http://schemas.microsoft.com/office/drawing/2014/main" id="{E99D7647-148E-48CB-8741-26470DC97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AutoShape 6">
              <a:extLst>
                <a:ext uri="{FF2B5EF4-FFF2-40B4-BE49-F238E27FC236}">
                  <a16:creationId xmlns:a16="http://schemas.microsoft.com/office/drawing/2014/main" id="{5032EE60-1F62-4E6D-9DD2-4C74C48C1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1" name="Text Box 7">
            <a:extLst>
              <a:ext uri="{FF2B5EF4-FFF2-40B4-BE49-F238E27FC236}">
                <a16:creationId xmlns:a16="http://schemas.microsoft.com/office/drawing/2014/main" id="{66933129-530F-4ABD-B32E-979278306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3998"/>
            <a:ext cx="8931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dirty="0"/>
              <a:t>x = 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228FE2BC-1D49-423A-9123-D380CDC90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671848"/>
            <a:ext cx="890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/>
              <a:t>det</a:t>
            </a:r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F35EDA48-5E94-45E1-A012-28593A4EB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821198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640D7F6E-C7FA-4B22-AC20-31B80F584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202198"/>
            <a:ext cx="890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/>
              <a:t>det</a:t>
            </a:r>
          </a:p>
        </p:txBody>
      </p:sp>
      <p:sp>
        <p:nvSpPr>
          <p:cNvPr id="26649" name="Text Box 25">
            <a:extLst>
              <a:ext uri="{FF2B5EF4-FFF2-40B4-BE49-F238E27FC236}">
                <a16:creationId xmlns:a16="http://schemas.microsoft.com/office/drawing/2014/main" id="{E3A014B4-9101-4FD3-9C1E-2347B874D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18" y="295055"/>
            <a:ext cx="76721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1. Copy the </a:t>
            </a:r>
            <a:r>
              <a:rPr lang="en-US" altLang="en-US" sz="2800" u="sng"/>
              <a:t>coefficient matrix</a:t>
            </a:r>
            <a:r>
              <a:rPr lang="en-US" altLang="en-US" sz="2800"/>
              <a:t> into top and bottom. </a:t>
            </a:r>
          </a:p>
        </p:txBody>
      </p:sp>
      <p:sp>
        <p:nvSpPr>
          <p:cNvPr id="26650" name="Text Box 26">
            <a:extLst>
              <a:ext uri="{FF2B5EF4-FFF2-40B4-BE49-F238E27FC236}">
                <a16:creationId xmlns:a16="http://schemas.microsoft.com/office/drawing/2014/main" id="{60204E38-AF07-4EA5-B5F2-57AE8DE96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1848"/>
            <a:ext cx="393846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2. Replace the “x” </a:t>
            </a:r>
          </a:p>
          <a:p>
            <a:r>
              <a:rPr lang="en-US" altLang="en-US" sz="2800" dirty="0"/>
              <a:t>coefficients in the </a:t>
            </a:r>
          </a:p>
          <a:p>
            <a:r>
              <a:rPr lang="en-US" altLang="en-US" sz="2800" dirty="0"/>
              <a:t>numerator with the </a:t>
            </a:r>
          </a:p>
          <a:p>
            <a:r>
              <a:rPr lang="en-US" altLang="en-US" sz="2800" dirty="0"/>
              <a:t>matrix of constants. </a:t>
            </a:r>
          </a:p>
        </p:txBody>
      </p:sp>
      <p:sp>
        <p:nvSpPr>
          <p:cNvPr id="26651" name="Text Box 27">
            <a:extLst>
              <a:ext uri="{FF2B5EF4-FFF2-40B4-BE49-F238E27FC236}">
                <a16:creationId xmlns:a16="http://schemas.microsoft.com/office/drawing/2014/main" id="{E14C6DA0-E7DC-4B2C-A720-2056E6F9E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428" y="4965116"/>
            <a:ext cx="28065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3. “Do the math”. </a:t>
            </a:r>
          </a:p>
        </p:txBody>
      </p:sp>
      <p:grpSp>
        <p:nvGrpSpPr>
          <p:cNvPr id="26654" name="Group 30">
            <a:extLst>
              <a:ext uri="{FF2B5EF4-FFF2-40B4-BE49-F238E27FC236}">
                <a16:creationId xmlns:a16="http://schemas.microsoft.com/office/drawing/2014/main" id="{42441C2B-2654-4A0A-ABEE-75BD06200AD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62473"/>
            <a:ext cx="2057400" cy="3387725"/>
            <a:chOff x="3120" y="1392"/>
            <a:chExt cx="1248" cy="2134"/>
          </a:xfrm>
        </p:grpSpPr>
        <p:sp>
          <p:nvSpPr>
            <p:cNvPr id="26655" name="Text Box 31">
              <a:extLst>
                <a:ext uri="{FF2B5EF4-FFF2-40B4-BE49-F238E27FC236}">
                  <a16:creationId xmlns:a16="http://schemas.microsoft.com/office/drawing/2014/main" id="{380A108F-6FAC-4AD3-B8CC-4D7DB732BC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7" y="1392"/>
              <a:ext cx="1201" cy="2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/>
                <a:t>a    b   c  d    e   f   g    h   </a:t>
              </a:r>
              <a:r>
                <a:rPr lang="en-US" altLang="en-US" sz="3600" dirty="0" err="1"/>
                <a:t>i</a:t>
              </a:r>
              <a:r>
                <a:rPr lang="en-US" altLang="en-US" sz="3600" dirty="0"/>
                <a:t>    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</p:txBody>
        </p:sp>
        <p:sp>
          <p:nvSpPr>
            <p:cNvPr id="26656" name="AutoShape 32">
              <a:extLst>
                <a:ext uri="{FF2B5EF4-FFF2-40B4-BE49-F238E27FC236}">
                  <a16:creationId xmlns:a16="http://schemas.microsoft.com/office/drawing/2014/main" id="{1FFF1CC1-9E2D-420C-911A-3E78C886B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AutoShape 33">
              <a:extLst>
                <a:ext uri="{FF2B5EF4-FFF2-40B4-BE49-F238E27FC236}">
                  <a16:creationId xmlns:a16="http://schemas.microsoft.com/office/drawing/2014/main" id="{6C0826E6-2421-4315-AEC4-5C729FFF9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58" name="Oval 34">
            <a:extLst>
              <a:ext uri="{FF2B5EF4-FFF2-40B4-BE49-F238E27FC236}">
                <a16:creationId xmlns:a16="http://schemas.microsoft.com/office/drawing/2014/main" id="{EF8EF27F-1CF9-4D3B-9FFA-4C1013FDB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52873"/>
            <a:ext cx="457200" cy="990600"/>
          </a:xfrm>
          <a:prstGeom prst="ellips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Oval 35">
            <a:extLst>
              <a:ext uri="{FF2B5EF4-FFF2-40B4-BE49-F238E27FC236}">
                <a16:creationId xmlns:a16="http://schemas.microsoft.com/office/drawing/2014/main" id="{BED58BC9-A24B-4B7A-ADE2-88DA5C6DC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957473"/>
            <a:ext cx="457200" cy="1828800"/>
          </a:xfrm>
          <a:prstGeom prst="ellips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9" grpId="0"/>
      <p:bldP spid="26650" grpId="0"/>
      <p:bldP spid="2665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17A7190-843C-4E4E-9415-8247D4041D95}"/>
              </a:ext>
            </a:extLst>
          </p:cNvPr>
          <p:cNvSpPr/>
          <p:nvPr/>
        </p:nvSpPr>
        <p:spPr>
          <a:xfrm>
            <a:off x="1063319" y="5141147"/>
            <a:ext cx="5773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refers to the number in the matrix that is in the 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row and 2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column.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08ED19-37C1-40BD-B7EB-AA5E63C7331E}"/>
              </a:ext>
            </a:extLst>
          </p:cNvPr>
          <p:cNvSpPr txBox="1"/>
          <p:nvPr/>
        </p:nvSpPr>
        <p:spPr>
          <a:xfrm>
            <a:off x="3048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textbook’s method of finding the determinant of a larger square matrix.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733DA1-1586-49DA-A893-A7B73373C4F9}"/>
                  </a:ext>
                </a:extLst>
              </p:cNvPr>
              <p:cNvSpPr txBox="1"/>
              <p:nvPr/>
            </p:nvSpPr>
            <p:spPr>
              <a:xfrm>
                <a:off x="685800" y="1600200"/>
                <a:ext cx="2691314" cy="1303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33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733DA1-1586-49DA-A893-A7B73373C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600200"/>
                <a:ext cx="2691314" cy="13035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03DFE1-E196-49FE-8A4A-7EF4E8D61CEC}"/>
              </a:ext>
            </a:extLst>
          </p:cNvPr>
          <p:cNvCxnSpPr>
            <a:cxnSpLocks/>
          </p:cNvCxnSpPr>
          <p:nvPr/>
        </p:nvCxnSpPr>
        <p:spPr>
          <a:xfrm>
            <a:off x="650449" y="148998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025989-537E-4627-8C00-4088AB869421}"/>
              </a:ext>
            </a:extLst>
          </p:cNvPr>
          <p:cNvCxnSpPr>
            <a:cxnSpLocks/>
          </p:cNvCxnSpPr>
          <p:nvPr/>
        </p:nvCxnSpPr>
        <p:spPr>
          <a:xfrm>
            <a:off x="3377114" y="156594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F9D9455-09EF-4C4E-88B8-98C99E7C620F}"/>
              </a:ext>
            </a:extLst>
          </p:cNvPr>
          <p:cNvSpPr txBox="1"/>
          <p:nvPr/>
        </p:nvSpPr>
        <p:spPr>
          <a:xfrm>
            <a:off x="3733800" y="1230869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‘a’ is a coefficient of variables in the matrix of coefficients. The first column is the coefficients of the ‘x’ variable, the 2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column is the coefficients of the ‘y variables, etc.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EB10FD-96C1-4DDB-9D9B-897E8670A265}"/>
              </a:ext>
            </a:extLst>
          </p:cNvPr>
          <p:cNvSpPr txBox="1"/>
          <p:nvPr/>
        </p:nvSpPr>
        <p:spPr>
          <a:xfrm>
            <a:off x="457200" y="355434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subscripts (11), (12), (13), etc., refer to the position of the number in the matrix.  The 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number is the row number. The second number is the column number.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A2043F-06F6-4327-9CCF-B61F71DDE1D0}"/>
                  </a:ext>
                </a:extLst>
              </p:cNvPr>
              <p:cNvSpPr/>
              <p:nvPr/>
            </p:nvSpPr>
            <p:spPr>
              <a:xfrm>
                <a:off x="1054678" y="5033426"/>
                <a:ext cx="7862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A2043F-06F6-4327-9CCF-B61F71DDE1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678" y="5033426"/>
                <a:ext cx="78624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9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E5DDF3-4F80-470A-A696-38E8ED870E28}"/>
              </a:ext>
            </a:extLst>
          </p:cNvPr>
          <p:cNvSpPr/>
          <p:nvPr/>
        </p:nvSpPr>
        <p:spPr>
          <a:xfrm>
            <a:off x="178876" y="5360895"/>
            <a:ext cx="8481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first “minor” above is called           because it is the 2x2 matrix remaining after the 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row and the 1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column have been removed.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08ED19-37C1-40BD-B7EB-AA5E63C7331E}"/>
              </a:ext>
            </a:extLst>
          </p:cNvPr>
          <p:cNvSpPr txBox="1"/>
          <p:nvPr/>
        </p:nvSpPr>
        <p:spPr>
          <a:xfrm>
            <a:off x="3048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Notice that the side are straight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we are trying to find the determinant of this matrix.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733DA1-1586-49DA-A893-A7B73373C4F9}"/>
                  </a:ext>
                </a:extLst>
              </p:cNvPr>
              <p:cNvSpPr txBox="1"/>
              <p:nvPr/>
            </p:nvSpPr>
            <p:spPr>
              <a:xfrm>
                <a:off x="304800" y="1524000"/>
                <a:ext cx="2691314" cy="1303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33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733DA1-1586-49DA-A893-A7B73373C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0"/>
                <a:ext cx="2691314" cy="13035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03DFE1-E196-49FE-8A4A-7EF4E8D61CEC}"/>
              </a:ext>
            </a:extLst>
          </p:cNvPr>
          <p:cNvCxnSpPr>
            <a:cxnSpLocks/>
          </p:cNvCxnSpPr>
          <p:nvPr/>
        </p:nvCxnSpPr>
        <p:spPr>
          <a:xfrm>
            <a:off x="269449" y="141378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025989-537E-4627-8C00-4088AB869421}"/>
              </a:ext>
            </a:extLst>
          </p:cNvPr>
          <p:cNvCxnSpPr>
            <a:cxnSpLocks/>
          </p:cNvCxnSpPr>
          <p:nvPr/>
        </p:nvCxnSpPr>
        <p:spPr>
          <a:xfrm>
            <a:off x="2996114" y="148974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A2043F-06F6-4327-9CCF-B61F71DDE1D0}"/>
                  </a:ext>
                </a:extLst>
              </p:cNvPr>
              <p:cNvSpPr/>
              <p:nvPr/>
            </p:nvSpPr>
            <p:spPr>
              <a:xfrm>
                <a:off x="528810" y="3204263"/>
                <a:ext cx="2874248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A2043F-06F6-4327-9CCF-B61F71DDE1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10" y="3204263"/>
                <a:ext cx="2874248" cy="8119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C64CBB-AC04-4885-BA41-3E8191852417}"/>
                  </a:ext>
                </a:extLst>
              </p:cNvPr>
              <p:cNvSpPr/>
              <p:nvPr/>
            </p:nvSpPr>
            <p:spPr>
              <a:xfrm>
                <a:off x="3458464" y="3173908"/>
                <a:ext cx="2734530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C64CBB-AC04-4885-BA41-3E81918524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464" y="3173908"/>
                <a:ext cx="2734530" cy="8119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027BFC-458C-4EA1-8DE6-C069AB6A6BC9}"/>
                  </a:ext>
                </a:extLst>
              </p:cNvPr>
              <p:cNvSpPr/>
              <p:nvPr/>
            </p:nvSpPr>
            <p:spPr>
              <a:xfrm>
                <a:off x="6248400" y="3082782"/>
                <a:ext cx="2734530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027BFC-458C-4EA1-8DE6-C069AB6A6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082782"/>
                <a:ext cx="2734530" cy="8119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D8F33ABC-F017-44CD-9299-FD5AD2681128}"/>
              </a:ext>
            </a:extLst>
          </p:cNvPr>
          <p:cNvSpPr/>
          <p:nvPr/>
        </p:nvSpPr>
        <p:spPr>
          <a:xfrm>
            <a:off x="3276601" y="1594865"/>
            <a:ext cx="52577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2x2 matrix remaining after the row and column containing             is removed.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A17EA3-F6AD-4FC3-912B-0057DB320621}"/>
                  </a:ext>
                </a:extLst>
              </p:cNvPr>
              <p:cNvSpPr/>
              <p:nvPr/>
            </p:nvSpPr>
            <p:spPr>
              <a:xfrm>
                <a:off x="7226680" y="1908420"/>
                <a:ext cx="77797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6A17EA3-F6AD-4FC3-912B-0057DB3206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680" y="1908420"/>
                <a:ext cx="77797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Line 17">
            <a:extLst>
              <a:ext uri="{FF2B5EF4-FFF2-40B4-BE49-F238E27FC236}">
                <a16:creationId xmlns:a16="http://schemas.microsoft.com/office/drawing/2014/main" id="{C78D15A5-FC45-41B6-A67B-BED97D4CC0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199" y="2743201"/>
            <a:ext cx="840472" cy="5110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D38DC1-6119-4E51-979C-C813B27429C2}"/>
              </a:ext>
            </a:extLst>
          </p:cNvPr>
          <p:cNvSpPr/>
          <p:nvPr/>
        </p:nvSpPr>
        <p:spPr>
          <a:xfrm>
            <a:off x="240758" y="4332773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determinant of this 2x2 matrix is called a “</a:t>
            </a:r>
            <a:r>
              <a:rPr 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 of the 3x3 matrix. 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6113053-7AB4-4726-94FB-E04D02B7B022}"/>
                  </a:ext>
                </a:extLst>
              </p:cNvPr>
              <p:cNvSpPr/>
              <p:nvPr/>
            </p:nvSpPr>
            <p:spPr>
              <a:xfrm>
                <a:off x="4572000" y="5263135"/>
                <a:ext cx="8627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6113053-7AB4-4726-94FB-E04D02B7B0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263135"/>
                <a:ext cx="86273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08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0" grpId="0"/>
      <p:bldP spid="16" grpId="0"/>
      <p:bldP spid="17" grpId="0"/>
      <p:bldP spid="2" grpId="0"/>
      <p:bldP spid="18" grpId="0" animBg="1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8">
            <a:extLst>
              <a:ext uri="{FF2B5EF4-FFF2-40B4-BE49-F238E27FC236}">
                <a16:creationId xmlns:a16="http://schemas.microsoft.com/office/drawing/2014/main" id="{CC44E743-5F7A-4D4B-957B-2E553838EDCC}"/>
              </a:ext>
            </a:extLst>
          </p:cNvPr>
          <p:cNvGrpSpPr>
            <a:grpSpLocks/>
          </p:cNvGrpSpPr>
          <p:nvPr/>
        </p:nvGrpSpPr>
        <p:grpSpPr bwMode="auto">
          <a:xfrm>
            <a:off x="539041" y="3888897"/>
            <a:ext cx="2057400" cy="3113088"/>
            <a:chOff x="2544" y="960"/>
            <a:chExt cx="1296" cy="1961"/>
          </a:xfrm>
        </p:grpSpPr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E24C8BAD-81AF-437C-9D48-4E137FC2EC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960"/>
              <a:ext cx="1200" cy="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/>
                <a:t>3     1</a:t>
              </a:r>
              <a:endParaRPr lang="en-US" altLang="en-US" sz="3600" dirty="0">
                <a:solidFill>
                  <a:srgbClr val="FF33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altLang="en-US" sz="3600" dirty="0"/>
                <a:t>2    -1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</p:txBody>
        </p:sp>
        <p:sp>
          <p:nvSpPr>
            <p:cNvPr id="39" name="Line 9">
              <a:extLst>
                <a:ext uri="{FF2B5EF4-FFF2-40B4-BE49-F238E27FC236}">
                  <a16:creationId xmlns:a16="http://schemas.microsoft.com/office/drawing/2014/main" id="{7A9A26DC-1DB2-40F3-B9F0-03A4DF654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96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1">
              <a:extLst>
                <a:ext uri="{FF2B5EF4-FFF2-40B4-BE49-F238E27FC236}">
                  <a16:creationId xmlns:a16="http://schemas.microsoft.com/office/drawing/2014/main" id="{353E771C-CDCA-489C-9DC9-5838D30FB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96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6" name="Group 4">
            <a:extLst>
              <a:ext uri="{FF2B5EF4-FFF2-40B4-BE49-F238E27FC236}">
                <a16:creationId xmlns:a16="http://schemas.microsoft.com/office/drawing/2014/main" id="{50DFC28E-A311-4EE6-A171-62C2BD5BE9E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066800"/>
            <a:ext cx="2667000" cy="3937000"/>
            <a:chOff x="384" y="1200"/>
            <a:chExt cx="1680" cy="2480"/>
          </a:xfrm>
        </p:grpSpPr>
        <p:sp>
          <p:nvSpPr>
            <p:cNvPr id="13317" name="Text Box 5">
              <a:extLst>
                <a:ext uri="{FF2B5EF4-FFF2-40B4-BE49-F238E27FC236}">
                  <a16:creationId xmlns:a16="http://schemas.microsoft.com/office/drawing/2014/main" id="{AB10064D-DD0F-48DD-933F-E8E78B893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1632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/>
                <a:t> 3    1    7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/>
                <a:t>-3    5    6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455111BA-D6F0-482F-877D-9B702B4E4E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" y="1248"/>
              <a:ext cx="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E4A1202E-68BE-462B-B936-D685B824DA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76" y="1248"/>
              <a:ext cx="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41">
            <a:extLst>
              <a:ext uri="{FF2B5EF4-FFF2-40B4-BE49-F238E27FC236}">
                <a16:creationId xmlns:a16="http://schemas.microsoft.com/office/drawing/2014/main" id="{515AEC97-4322-46FE-AEAD-55E33B552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37447"/>
            <a:ext cx="693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Find              for the matrix below. </a:t>
            </a:r>
          </a:p>
        </p:txBody>
      </p:sp>
      <p:sp>
        <p:nvSpPr>
          <p:cNvPr id="30" name="Text Box 41">
            <a:extLst>
              <a:ext uri="{FF2B5EF4-FFF2-40B4-BE49-F238E27FC236}">
                <a16:creationId xmlns:a16="http://schemas.microsoft.com/office/drawing/2014/main" id="{90A0F303-F592-4283-9195-D91AA0A1B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2" y="848938"/>
            <a:ext cx="281940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1) Delete row 2</a:t>
            </a:r>
          </a:p>
        </p:txBody>
      </p:sp>
      <p:sp>
        <p:nvSpPr>
          <p:cNvPr id="32" name="Line 17">
            <a:extLst>
              <a:ext uri="{FF2B5EF4-FFF2-40B4-BE49-F238E27FC236}">
                <a16:creationId xmlns:a16="http://schemas.microsoft.com/office/drawing/2014/main" id="{664404B8-DA01-4161-B57E-AD0F704515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975" y="2236206"/>
            <a:ext cx="2454564" cy="1169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D9CF3B6-CB35-4E2E-A20A-6130E34208FB}"/>
                  </a:ext>
                </a:extLst>
              </p:cNvPr>
              <p:cNvSpPr/>
              <p:nvPr/>
            </p:nvSpPr>
            <p:spPr>
              <a:xfrm>
                <a:off x="1441450" y="189813"/>
                <a:ext cx="8872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D9CF3B6-CB35-4E2E-A20A-6130E3420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450" y="189813"/>
                <a:ext cx="8872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41">
            <a:extLst>
              <a:ext uri="{FF2B5EF4-FFF2-40B4-BE49-F238E27FC236}">
                <a16:creationId xmlns:a16="http://schemas.microsoft.com/office/drawing/2014/main" id="{0CE03B44-B2F9-4E4A-A50D-203C76A6F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960" y="1448374"/>
            <a:ext cx="33940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2) Delete column 3</a:t>
            </a:r>
          </a:p>
        </p:txBody>
      </p:sp>
      <p:sp>
        <p:nvSpPr>
          <p:cNvPr id="35" name="Line 17">
            <a:extLst>
              <a:ext uri="{FF2B5EF4-FFF2-40B4-BE49-F238E27FC236}">
                <a16:creationId xmlns:a16="http://schemas.microsoft.com/office/drawing/2014/main" id="{2BD6B885-337C-43F4-9A70-969F2806B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2974" y="1087438"/>
            <a:ext cx="2" cy="22653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9E5E725-177B-42FB-9458-0C67D2116313}"/>
                  </a:ext>
                </a:extLst>
              </p:cNvPr>
              <p:cNvSpPr/>
              <p:nvPr/>
            </p:nvSpPr>
            <p:spPr>
              <a:xfrm>
                <a:off x="5961891" y="4199073"/>
                <a:ext cx="208563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9E5E725-177B-42FB-9458-0C67D21163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891" y="4199073"/>
                <a:ext cx="208563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12">
            <a:extLst>
              <a:ext uri="{FF2B5EF4-FFF2-40B4-BE49-F238E27FC236}">
                <a16:creationId xmlns:a16="http://schemas.microsoft.com/office/drawing/2014/main" id="{21B64D22-2020-431F-BF65-C6F0B252CF5F}"/>
              </a:ext>
            </a:extLst>
          </p:cNvPr>
          <p:cNvGrpSpPr>
            <a:grpSpLocks/>
          </p:cNvGrpSpPr>
          <p:nvPr/>
        </p:nvGrpSpPr>
        <p:grpSpPr bwMode="auto">
          <a:xfrm>
            <a:off x="534091" y="3888897"/>
            <a:ext cx="4267200" cy="1447800"/>
            <a:chOff x="816" y="2448"/>
            <a:chExt cx="2448" cy="912"/>
          </a:xfrm>
        </p:grpSpPr>
        <p:sp>
          <p:nvSpPr>
            <p:cNvPr id="42" name="Line 13">
              <a:extLst>
                <a:ext uri="{FF2B5EF4-FFF2-40B4-BE49-F238E27FC236}">
                  <a16:creationId xmlns:a16="http://schemas.microsoft.com/office/drawing/2014/main" id="{82057BF7-8345-4626-8FE9-249AD5459A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448"/>
              <a:ext cx="864" cy="9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4">
              <a:extLst>
                <a:ext uri="{FF2B5EF4-FFF2-40B4-BE49-F238E27FC236}">
                  <a16:creationId xmlns:a16="http://schemas.microsoft.com/office/drawing/2014/main" id="{F704F491-2EE3-4789-8A54-220601351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48"/>
              <a:ext cx="1440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5">
              <a:extLst>
                <a:ext uri="{FF2B5EF4-FFF2-40B4-BE49-F238E27FC236}">
                  <a16:creationId xmlns:a16="http://schemas.microsoft.com/office/drawing/2014/main" id="{48A48324-C3B7-4341-975F-D88793242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448"/>
              <a:ext cx="144" cy="24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16">
            <a:extLst>
              <a:ext uri="{FF2B5EF4-FFF2-40B4-BE49-F238E27FC236}">
                <a16:creationId xmlns:a16="http://schemas.microsoft.com/office/drawing/2014/main" id="{5AC81D40-8A35-4358-8286-EFF9B41A7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112" y="4260858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(3)(-1)</a:t>
            </a:r>
          </a:p>
        </p:txBody>
      </p:sp>
      <p:sp>
        <p:nvSpPr>
          <p:cNvPr id="46" name="Text Box 17">
            <a:extLst>
              <a:ext uri="{FF2B5EF4-FFF2-40B4-BE49-F238E27FC236}">
                <a16:creationId xmlns:a16="http://schemas.microsoft.com/office/drawing/2014/main" id="{9ED5AD13-6BC4-4FCA-AABA-D06F19B88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680" y="4239071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  – 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rgbClr val="FF3300"/>
                </a:solidFill>
              </a:rPr>
              <a:t>(2)(1)</a:t>
            </a:r>
          </a:p>
        </p:txBody>
      </p:sp>
      <p:sp>
        <p:nvSpPr>
          <p:cNvPr id="47" name="Text Box 41">
            <a:extLst>
              <a:ext uri="{FF2B5EF4-FFF2-40B4-BE49-F238E27FC236}">
                <a16:creationId xmlns:a16="http://schemas.microsoft.com/office/drawing/2014/main" id="{54192D01-A849-4961-8644-74760F228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335" y="2081193"/>
            <a:ext cx="5263442" cy="95410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3) Find the determinant of the remaining 2x2 matrix.</a:t>
            </a:r>
          </a:p>
        </p:txBody>
      </p:sp>
      <p:grpSp>
        <p:nvGrpSpPr>
          <p:cNvPr id="48" name="Group 7">
            <a:extLst>
              <a:ext uri="{FF2B5EF4-FFF2-40B4-BE49-F238E27FC236}">
                <a16:creationId xmlns:a16="http://schemas.microsoft.com/office/drawing/2014/main" id="{BE2D0C9F-C258-4300-B9AC-7581314D9418}"/>
              </a:ext>
            </a:extLst>
          </p:cNvPr>
          <p:cNvGrpSpPr>
            <a:grpSpLocks/>
          </p:cNvGrpSpPr>
          <p:nvPr/>
        </p:nvGrpSpPr>
        <p:grpSpPr bwMode="auto">
          <a:xfrm>
            <a:off x="584484" y="4003682"/>
            <a:ext cx="2563813" cy="1235075"/>
            <a:chOff x="816" y="2592"/>
            <a:chExt cx="1615" cy="778"/>
          </a:xfrm>
        </p:grpSpPr>
        <p:sp>
          <p:nvSpPr>
            <p:cNvPr id="49" name="Line 4">
              <a:extLst>
                <a:ext uri="{FF2B5EF4-FFF2-40B4-BE49-F238E27FC236}">
                  <a16:creationId xmlns:a16="http://schemas.microsoft.com/office/drawing/2014/main" id="{085C0583-1497-4D6C-8356-01D8C94C59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762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">
              <a:extLst>
                <a:ext uri="{FF2B5EF4-FFF2-40B4-BE49-F238E27FC236}">
                  <a16:creationId xmlns:a16="http://schemas.microsoft.com/office/drawing/2014/main" id="{114D7C6A-409E-4FDB-BF0F-87E49EDE37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8" y="3360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6">
              <a:extLst>
                <a:ext uri="{FF2B5EF4-FFF2-40B4-BE49-F238E27FC236}">
                  <a16:creationId xmlns:a16="http://schemas.microsoft.com/office/drawing/2014/main" id="{508AA5F9-2AAB-408E-BC4D-977A924D3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3168"/>
              <a:ext cx="127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041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animBg="1"/>
      <p:bldP spid="34" grpId="0"/>
      <p:bldP spid="35" grpId="0" animBg="1"/>
      <p:bldP spid="36" grpId="0"/>
      <p:bldP spid="45" grpId="0"/>
      <p:bldP spid="46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E5DDF3-4F80-470A-A696-38E8ED870E28}"/>
              </a:ext>
            </a:extLst>
          </p:cNvPr>
          <p:cNvSpPr/>
          <p:nvPr/>
        </p:nvSpPr>
        <p:spPr>
          <a:xfrm>
            <a:off x="3611426" y="254317"/>
            <a:ext cx="469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“minor” (with its correct sign) is called the “cofactor”.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733DA1-1586-49DA-A893-A7B73373C4F9}"/>
                  </a:ext>
                </a:extLst>
              </p:cNvPr>
              <p:cNvSpPr txBox="1"/>
              <p:nvPr/>
            </p:nvSpPr>
            <p:spPr>
              <a:xfrm>
                <a:off x="352329" y="228600"/>
                <a:ext cx="2691314" cy="1303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33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733DA1-1586-49DA-A893-A7B73373C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29" y="228600"/>
                <a:ext cx="2691314" cy="13035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03DFE1-E196-49FE-8A4A-7EF4E8D61CEC}"/>
              </a:ext>
            </a:extLst>
          </p:cNvPr>
          <p:cNvCxnSpPr>
            <a:cxnSpLocks/>
          </p:cNvCxnSpPr>
          <p:nvPr/>
        </p:nvCxnSpPr>
        <p:spPr>
          <a:xfrm>
            <a:off x="316978" y="11838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025989-537E-4627-8C00-4088AB869421}"/>
              </a:ext>
            </a:extLst>
          </p:cNvPr>
          <p:cNvCxnSpPr>
            <a:cxnSpLocks/>
          </p:cNvCxnSpPr>
          <p:nvPr/>
        </p:nvCxnSpPr>
        <p:spPr>
          <a:xfrm>
            <a:off x="3043643" y="19434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A2043F-06F6-4327-9CCF-B61F71DDE1D0}"/>
                  </a:ext>
                </a:extLst>
              </p:cNvPr>
              <p:cNvSpPr/>
              <p:nvPr/>
            </p:nvSpPr>
            <p:spPr>
              <a:xfrm>
                <a:off x="348145" y="2709794"/>
                <a:ext cx="2874248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A2043F-06F6-4327-9CCF-B61F71DDE1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45" y="2709794"/>
                <a:ext cx="2874248" cy="8119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C64CBB-AC04-4885-BA41-3E8191852417}"/>
                  </a:ext>
                </a:extLst>
              </p:cNvPr>
              <p:cNvSpPr/>
              <p:nvPr/>
            </p:nvSpPr>
            <p:spPr>
              <a:xfrm>
                <a:off x="3277799" y="2679439"/>
                <a:ext cx="2734530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C64CBB-AC04-4885-BA41-3E81918524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799" y="2679439"/>
                <a:ext cx="2734530" cy="8119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027BFC-458C-4EA1-8DE6-C069AB6A6BC9}"/>
                  </a:ext>
                </a:extLst>
              </p:cNvPr>
              <p:cNvSpPr/>
              <p:nvPr/>
            </p:nvSpPr>
            <p:spPr>
              <a:xfrm>
                <a:off x="6067735" y="2588313"/>
                <a:ext cx="2734530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027BFC-458C-4EA1-8DE6-C069AB6A6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735" y="2588313"/>
                <a:ext cx="2734530" cy="8119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6113053-7AB4-4726-94FB-E04D02B7B022}"/>
                  </a:ext>
                </a:extLst>
              </p:cNvPr>
              <p:cNvSpPr/>
              <p:nvPr/>
            </p:nvSpPr>
            <p:spPr>
              <a:xfrm>
                <a:off x="1915356" y="1861548"/>
                <a:ext cx="8627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6113053-7AB4-4726-94FB-E04D02B7B0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356" y="1861548"/>
                <a:ext cx="86273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Line 17">
            <a:extLst>
              <a:ext uri="{FF2B5EF4-FFF2-40B4-BE49-F238E27FC236}">
                <a16:creationId xmlns:a16="http://schemas.microsoft.com/office/drawing/2014/main" id="{F681F4E8-D1B6-4C44-AB6A-DEC6BAA889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4799" y="2275951"/>
            <a:ext cx="104987" cy="43384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43FB1924-0C23-47F9-9D99-12F338DB3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4481" y="2248497"/>
            <a:ext cx="3318" cy="50678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961ECE-7D73-4D27-9D77-0DB0FFAC8FDC}"/>
              </a:ext>
            </a:extLst>
          </p:cNvPr>
          <p:cNvSpPr/>
          <p:nvPr/>
        </p:nvSpPr>
        <p:spPr>
          <a:xfrm>
            <a:off x="1563430" y="4096098"/>
            <a:ext cx="1480213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“</a:t>
            </a:r>
            <a:r>
              <a:rPr lang="en-US" sz="2400" i="1" u="sng" dirty="0"/>
              <a:t>cofactor”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1E48DA3-3CC1-45A9-908F-E1B7558061C0}"/>
                  </a:ext>
                </a:extLst>
              </p:cNvPr>
              <p:cNvSpPr/>
              <p:nvPr/>
            </p:nvSpPr>
            <p:spPr>
              <a:xfrm>
                <a:off x="4388713" y="1752600"/>
                <a:ext cx="8627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1E48DA3-3CC1-45A9-908F-E1B7558061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713" y="1752600"/>
                <a:ext cx="86273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9C35AB-73AA-4A2A-93EF-33F45C7F526D}"/>
                  </a:ext>
                </a:extLst>
              </p:cNvPr>
              <p:cNvSpPr/>
              <p:nvPr/>
            </p:nvSpPr>
            <p:spPr>
              <a:xfrm>
                <a:off x="7108576" y="1772863"/>
                <a:ext cx="8627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59C35AB-73AA-4A2A-93EF-33F45C7F5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8576" y="1772863"/>
                <a:ext cx="86273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ine 17">
            <a:extLst>
              <a:ext uri="{FF2B5EF4-FFF2-40B4-BE49-F238E27FC236}">
                <a16:creationId xmlns:a16="http://schemas.microsoft.com/office/drawing/2014/main" id="{563B09ED-91BC-4F57-8C90-EF1C8B979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12494" y="2306709"/>
            <a:ext cx="133989" cy="36320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6E8F5A91-102D-47BD-BC94-E324473EEE8D}"/>
              </a:ext>
            </a:extLst>
          </p:cNvPr>
          <p:cNvSpPr/>
          <p:nvPr/>
        </p:nvSpPr>
        <p:spPr>
          <a:xfrm rot="5400000">
            <a:off x="2052323" y="2790618"/>
            <a:ext cx="461663" cy="167071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A8AC7D14-79AD-4C47-8439-F48220208649}"/>
              </a:ext>
            </a:extLst>
          </p:cNvPr>
          <p:cNvSpPr/>
          <p:nvPr/>
        </p:nvSpPr>
        <p:spPr>
          <a:xfrm rot="5400000">
            <a:off x="4841554" y="2710604"/>
            <a:ext cx="461663" cy="177602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5EBC41E7-9A99-4A4D-A00F-34E271C7C71C}"/>
              </a:ext>
            </a:extLst>
          </p:cNvPr>
          <p:cNvSpPr/>
          <p:nvPr/>
        </p:nvSpPr>
        <p:spPr>
          <a:xfrm rot="5400000">
            <a:off x="7625856" y="2648129"/>
            <a:ext cx="461663" cy="177602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2C8A33C-7AAA-43D6-B04C-4D9F679DA2DA}"/>
              </a:ext>
            </a:extLst>
          </p:cNvPr>
          <p:cNvSpPr/>
          <p:nvPr/>
        </p:nvSpPr>
        <p:spPr>
          <a:xfrm>
            <a:off x="4388713" y="4001366"/>
            <a:ext cx="1480213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“</a:t>
            </a:r>
            <a:r>
              <a:rPr lang="en-US" sz="2400" i="1" u="sng" dirty="0"/>
              <a:t>cofactor”</a:t>
            </a:r>
            <a:endParaRPr lang="en-US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B254ADB-C20E-4801-87E6-770FCC007EE0}"/>
              </a:ext>
            </a:extLst>
          </p:cNvPr>
          <p:cNvSpPr/>
          <p:nvPr/>
        </p:nvSpPr>
        <p:spPr>
          <a:xfrm>
            <a:off x="6923087" y="3973177"/>
            <a:ext cx="1480213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“</a:t>
            </a:r>
            <a:r>
              <a:rPr lang="en-US" sz="2400" i="1" u="sng" dirty="0"/>
              <a:t>cofactor”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ABF4E40-A1F6-42BE-A695-3D79C895EB11}"/>
                  </a:ext>
                </a:extLst>
              </p:cNvPr>
              <p:cNvSpPr/>
              <p:nvPr/>
            </p:nvSpPr>
            <p:spPr>
              <a:xfrm>
                <a:off x="3363014" y="1002019"/>
                <a:ext cx="5298630" cy="65620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“</a:t>
                </a:r>
                <a:r>
                  <a:rPr lang="en-US" sz="3200" i="1" dirty="0"/>
                  <a:t>cofactor”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ABF4E40-A1F6-42BE-A695-3D79C895EB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014" y="1002019"/>
                <a:ext cx="5298630" cy="656205"/>
              </a:xfrm>
              <a:prstGeom prst="rect">
                <a:avLst/>
              </a:prstGeom>
              <a:blipFill>
                <a:blip r:embed="rId9"/>
                <a:stretch>
                  <a:fillRect l="-2992" t="-5556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60B9F67-92F0-4411-B644-1489A8329000}"/>
                  </a:ext>
                </a:extLst>
              </p:cNvPr>
              <p:cNvSpPr/>
              <p:nvPr/>
            </p:nvSpPr>
            <p:spPr>
              <a:xfrm>
                <a:off x="584208" y="4669025"/>
                <a:ext cx="55576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60B9F67-92F0-4411-B644-1489A83290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8" y="4669025"/>
                <a:ext cx="5557612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C3B8F854-D1BD-47CC-A893-E9C690A49FC5}"/>
              </a:ext>
            </a:extLst>
          </p:cNvPr>
          <p:cNvSpPr/>
          <p:nvPr/>
        </p:nvSpPr>
        <p:spPr>
          <a:xfrm>
            <a:off x="2084528" y="5720594"/>
            <a:ext cx="1480213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“</a:t>
            </a:r>
            <a:r>
              <a:rPr lang="en-US" sz="2400" i="1" u="sng" dirty="0"/>
              <a:t>cofactor”</a:t>
            </a:r>
            <a:endParaRPr lang="en-US" sz="2400" dirty="0"/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001DF3D9-FE06-42DE-A387-0142AA5AC0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84528" y="5070801"/>
            <a:ext cx="151201" cy="629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0144E13-E184-40B5-8C74-0D4B54A5C2F1}"/>
              </a:ext>
            </a:extLst>
          </p:cNvPr>
          <p:cNvSpPr/>
          <p:nvPr/>
        </p:nvSpPr>
        <p:spPr>
          <a:xfrm>
            <a:off x="502146" y="5716542"/>
            <a:ext cx="119584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“</a:t>
            </a:r>
            <a:r>
              <a:rPr lang="en-US" sz="2400" i="1" u="sng" dirty="0"/>
              <a:t>factor”</a:t>
            </a:r>
            <a:endParaRPr lang="en-US" sz="2400" dirty="0"/>
          </a:p>
        </p:txBody>
      </p:sp>
      <p:sp>
        <p:nvSpPr>
          <p:cNvPr id="36" name="Line 17">
            <a:extLst>
              <a:ext uri="{FF2B5EF4-FFF2-40B4-BE49-F238E27FC236}">
                <a16:creationId xmlns:a16="http://schemas.microsoft.com/office/drawing/2014/main" id="{41DFBCC3-99B5-4254-B7F3-36B824F568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5396" y="5170042"/>
            <a:ext cx="151202" cy="52322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15" grpId="0" animBg="1"/>
      <p:bldP spid="21" grpId="0" animBg="1"/>
      <p:bldP spid="4" grpId="0" animBg="1"/>
      <p:bldP spid="24" grpId="0"/>
      <p:bldP spid="25" grpId="0"/>
      <p:bldP spid="26" grpId="0" animBg="1"/>
      <p:bldP spid="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Group 4">
            <a:extLst>
              <a:ext uri="{FF2B5EF4-FFF2-40B4-BE49-F238E27FC236}">
                <a16:creationId xmlns:a16="http://schemas.microsoft.com/office/drawing/2014/main" id="{50DFC28E-A311-4EE6-A171-62C2BD5BE9E4}"/>
              </a:ext>
            </a:extLst>
          </p:cNvPr>
          <p:cNvGrpSpPr>
            <a:grpSpLocks/>
          </p:cNvGrpSpPr>
          <p:nvPr/>
        </p:nvGrpSpPr>
        <p:grpSpPr bwMode="auto">
          <a:xfrm>
            <a:off x="412558" y="1193848"/>
            <a:ext cx="2667000" cy="3937000"/>
            <a:chOff x="384" y="1200"/>
            <a:chExt cx="1680" cy="2480"/>
          </a:xfrm>
        </p:grpSpPr>
        <p:sp>
          <p:nvSpPr>
            <p:cNvPr id="13317" name="Text Box 5">
              <a:extLst>
                <a:ext uri="{FF2B5EF4-FFF2-40B4-BE49-F238E27FC236}">
                  <a16:creationId xmlns:a16="http://schemas.microsoft.com/office/drawing/2014/main" id="{AB10064D-DD0F-48DD-933F-E8E78B893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1632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/>
                <a:t> 3    1    7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/>
                <a:t>-3    5    6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455111BA-D6F0-482F-877D-9B702B4E4E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" y="1248"/>
              <a:ext cx="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E4A1202E-68BE-462B-B936-D685B824DA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76" y="1248"/>
              <a:ext cx="2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8">
            <a:extLst>
              <a:ext uri="{FF2B5EF4-FFF2-40B4-BE49-F238E27FC236}">
                <a16:creationId xmlns:a16="http://schemas.microsoft.com/office/drawing/2014/main" id="{CC44E743-5F7A-4D4B-957B-2E553838EDCC}"/>
              </a:ext>
            </a:extLst>
          </p:cNvPr>
          <p:cNvGrpSpPr>
            <a:grpSpLocks/>
          </p:cNvGrpSpPr>
          <p:nvPr/>
        </p:nvGrpSpPr>
        <p:grpSpPr bwMode="auto">
          <a:xfrm>
            <a:off x="504885" y="3849487"/>
            <a:ext cx="2087563" cy="3362326"/>
            <a:chOff x="2564" y="849"/>
            <a:chExt cx="1315" cy="2118"/>
          </a:xfrm>
        </p:grpSpPr>
        <p:sp>
          <p:nvSpPr>
            <p:cNvPr id="38" name="Text Box 10">
              <a:extLst>
                <a:ext uri="{FF2B5EF4-FFF2-40B4-BE49-F238E27FC236}">
                  <a16:creationId xmlns:a16="http://schemas.microsoft.com/office/drawing/2014/main" id="{E24C8BAD-81AF-437C-9D48-4E137FC2EC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9" y="1006"/>
              <a:ext cx="1200" cy="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/>
                <a:t>3     1</a:t>
              </a:r>
              <a:endParaRPr lang="en-US" altLang="en-US" sz="3600" dirty="0">
                <a:solidFill>
                  <a:srgbClr val="FF33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altLang="en-US" sz="3600" dirty="0"/>
                <a:t>2    -1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</p:txBody>
        </p:sp>
        <p:sp>
          <p:nvSpPr>
            <p:cNvPr id="39" name="Line 9">
              <a:extLst>
                <a:ext uri="{FF2B5EF4-FFF2-40B4-BE49-F238E27FC236}">
                  <a16:creationId xmlns:a16="http://schemas.microsoft.com/office/drawing/2014/main" id="{7A9A26DC-1DB2-40F3-B9F0-03A4DF654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4" y="865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1">
              <a:extLst>
                <a:ext uri="{FF2B5EF4-FFF2-40B4-BE49-F238E27FC236}">
                  <a16:creationId xmlns:a16="http://schemas.microsoft.com/office/drawing/2014/main" id="{353E771C-CDCA-489C-9DC9-5838D30FB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2" y="849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" name="Text Box 41">
            <a:extLst>
              <a:ext uri="{FF2B5EF4-FFF2-40B4-BE49-F238E27FC236}">
                <a16:creationId xmlns:a16="http://schemas.microsoft.com/office/drawing/2014/main" id="{515AEC97-4322-46FE-AEAD-55E33B552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20" y="713496"/>
            <a:ext cx="693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Find cofactor              for the matrix below. </a:t>
            </a:r>
          </a:p>
        </p:txBody>
      </p:sp>
      <p:sp>
        <p:nvSpPr>
          <p:cNvPr id="30" name="Text Box 41">
            <a:extLst>
              <a:ext uri="{FF2B5EF4-FFF2-40B4-BE49-F238E27FC236}">
                <a16:creationId xmlns:a16="http://schemas.microsoft.com/office/drawing/2014/main" id="{90A0F303-F592-4283-9195-D91AA0A1B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932" y="1964601"/>
            <a:ext cx="281940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1) Delete row 2</a:t>
            </a:r>
          </a:p>
        </p:txBody>
      </p:sp>
      <p:sp>
        <p:nvSpPr>
          <p:cNvPr id="32" name="Line 17">
            <a:extLst>
              <a:ext uri="{FF2B5EF4-FFF2-40B4-BE49-F238E27FC236}">
                <a16:creationId xmlns:a16="http://schemas.microsoft.com/office/drawing/2014/main" id="{664404B8-DA01-4161-B57E-AD0F704515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133" y="2363254"/>
            <a:ext cx="2454564" cy="1169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D9CF3B6-CB35-4E2E-A20A-6130E34208FB}"/>
                  </a:ext>
                </a:extLst>
              </p:cNvPr>
              <p:cNvSpPr/>
              <p:nvPr/>
            </p:nvSpPr>
            <p:spPr>
              <a:xfrm>
                <a:off x="2724859" y="700175"/>
                <a:ext cx="8134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D9CF3B6-CB35-4E2E-A20A-6130E3420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859" y="700175"/>
                <a:ext cx="81349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41">
            <a:extLst>
              <a:ext uri="{FF2B5EF4-FFF2-40B4-BE49-F238E27FC236}">
                <a16:creationId xmlns:a16="http://schemas.microsoft.com/office/drawing/2014/main" id="{0CE03B44-B2F9-4E4A-A50D-203C76A6F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6482" y="2509608"/>
            <a:ext cx="33940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2) Delete column 3</a:t>
            </a:r>
          </a:p>
        </p:txBody>
      </p:sp>
      <p:sp>
        <p:nvSpPr>
          <p:cNvPr id="35" name="Line 17">
            <a:extLst>
              <a:ext uri="{FF2B5EF4-FFF2-40B4-BE49-F238E27FC236}">
                <a16:creationId xmlns:a16="http://schemas.microsoft.com/office/drawing/2014/main" id="{2BD6B885-337C-43F4-9A70-969F2806B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2132" y="1214486"/>
            <a:ext cx="2" cy="22653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9E5E725-177B-42FB-9458-0C67D2116313}"/>
                  </a:ext>
                </a:extLst>
              </p:cNvPr>
              <p:cNvSpPr/>
              <p:nvPr/>
            </p:nvSpPr>
            <p:spPr>
              <a:xfrm>
                <a:off x="5939684" y="4309176"/>
                <a:ext cx="205357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9E5E725-177B-42FB-9458-0C67D21163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684" y="4309176"/>
                <a:ext cx="205357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12">
            <a:extLst>
              <a:ext uri="{FF2B5EF4-FFF2-40B4-BE49-F238E27FC236}">
                <a16:creationId xmlns:a16="http://schemas.microsoft.com/office/drawing/2014/main" id="{21B64D22-2020-431F-BF65-C6F0B252CF5F}"/>
              </a:ext>
            </a:extLst>
          </p:cNvPr>
          <p:cNvGrpSpPr>
            <a:grpSpLocks/>
          </p:cNvGrpSpPr>
          <p:nvPr/>
        </p:nvGrpSpPr>
        <p:grpSpPr bwMode="auto">
          <a:xfrm>
            <a:off x="511884" y="3999000"/>
            <a:ext cx="4267200" cy="1447800"/>
            <a:chOff x="816" y="2448"/>
            <a:chExt cx="2448" cy="912"/>
          </a:xfrm>
        </p:grpSpPr>
        <p:sp>
          <p:nvSpPr>
            <p:cNvPr id="42" name="Line 13">
              <a:extLst>
                <a:ext uri="{FF2B5EF4-FFF2-40B4-BE49-F238E27FC236}">
                  <a16:creationId xmlns:a16="http://schemas.microsoft.com/office/drawing/2014/main" id="{82057BF7-8345-4626-8FE9-249AD5459A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448"/>
              <a:ext cx="864" cy="9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4">
              <a:extLst>
                <a:ext uri="{FF2B5EF4-FFF2-40B4-BE49-F238E27FC236}">
                  <a16:creationId xmlns:a16="http://schemas.microsoft.com/office/drawing/2014/main" id="{F704F491-2EE3-4789-8A54-220601351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48"/>
              <a:ext cx="1440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5">
              <a:extLst>
                <a:ext uri="{FF2B5EF4-FFF2-40B4-BE49-F238E27FC236}">
                  <a16:creationId xmlns:a16="http://schemas.microsoft.com/office/drawing/2014/main" id="{48A48324-C3B7-4341-975F-D887932428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448"/>
              <a:ext cx="144" cy="24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16">
            <a:extLst>
              <a:ext uri="{FF2B5EF4-FFF2-40B4-BE49-F238E27FC236}">
                <a16:creationId xmlns:a16="http://schemas.microsoft.com/office/drawing/2014/main" id="{5AC81D40-8A35-4358-8286-EFF9B41A7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8905" y="4370961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(3)(-1)</a:t>
            </a:r>
          </a:p>
        </p:txBody>
      </p:sp>
      <p:sp>
        <p:nvSpPr>
          <p:cNvPr id="46" name="Text Box 17">
            <a:extLst>
              <a:ext uri="{FF2B5EF4-FFF2-40B4-BE49-F238E27FC236}">
                <a16:creationId xmlns:a16="http://schemas.microsoft.com/office/drawing/2014/main" id="{9ED5AD13-6BC4-4FCA-AABA-D06F19B88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268" y="4331286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  – 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rgbClr val="FF3300"/>
                </a:solidFill>
              </a:rPr>
              <a:t>(2)(1)</a:t>
            </a:r>
          </a:p>
        </p:txBody>
      </p:sp>
      <p:sp>
        <p:nvSpPr>
          <p:cNvPr id="47" name="Text Box 41">
            <a:extLst>
              <a:ext uri="{FF2B5EF4-FFF2-40B4-BE49-F238E27FC236}">
                <a16:creationId xmlns:a16="http://schemas.microsoft.com/office/drawing/2014/main" id="{54192D01-A849-4961-8644-74760F228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7642" y="3097980"/>
            <a:ext cx="5263442" cy="95410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3) Find the determinant of the remaining 2x2 matrix.</a:t>
            </a:r>
          </a:p>
        </p:txBody>
      </p:sp>
      <p:grpSp>
        <p:nvGrpSpPr>
          <p:cNvPr id="48" name="Group 7">
            <a:extLst>
              <a:ext uri="{FF2B5EF4-FFF2-40B4-BE49-F238E27FC236}">
                <a16:creationId xmlns:a16="http://schemas.microsoft.com/office/drawing/2014/main" id="{BE2D0C9F-C258-4300-B9AC-7581314D9418}"/>
              </a:ext>
            </a:extLst>
          </p:cNvPr>
          <p:cNvGrpSpPr>
            <a:grpSpLocks/>
          </p:cNvGrpSpPr>
          <p:nvPr/>
        </p:nvGrpSpPr>
        <p:grpSpPr bwMode="auto">
          <a:xfrm>
            <a:off x="562277" y="4113785"/>
            <a:ext cx="2563813" cy="1235075"/>
            <a:chOff x="816" y="2592"/>
            <a:chExt cx="1615" cy="778"/>
          </a:xfrm>
        </p:grpSpPr>
        <p:sp>
          <p:nvSpPr>
            <p:cNvPr id="49" name="Line 4">
              <a:extLst>
                <a:ext uri="{FF2B5EF4-FFF2-40B4-BE49-F238E27FC236}">
                  <a16:creationId xmlns:a16="http://schemas.microsoft.com/office/drawing/2014/main" id="{085C0583-1497-4D6C-8356-01D8C94C59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762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">
              <a:extLst>
                <a:ext uri="{FF2B5EF4-FFF2-40B4-BE49-F238E27FC236}">
                  <a16:creationId xmlns:a16="http://schemas.microsoft.com/office/drawing/2014/main" id="{114D7C6A-409E-4FDB-BF0F-87E49EDE37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8" y="3360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6">
              <a:extLst>
                <a:ext uri="{FF2B5EF4-FFF2-40B4-BE49-F238E27FC236}">
                  <a16:creationId xmlns:a16="http://schemas.microsoft.com/office/drawing/2014/main" id="{508AA5F9-2AAB-408E-BC4D-977A924D3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3168"/>
              <a:ext cx="127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33302C6-F6DC-455B-BE87-3A0748208CC1}"/>
                  </a:ext>
                </a:extLst>
              </p:cNvPr>
              <p:cNvSpPr/>
              <p:nvPr/>
            </p:nvSpPr>
            <p:spPr>
              <a:xfrm>
                <a:off x="495720" y="0"/>
                <a:ext cx="5298630" cy="65620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“</a:t>
                </a:r>
                <a:r>
                  <a:rPr lang="en-US" sz="3200" i="1" dirty="0"/>
                  <a:t>cofactor”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33302C6-F6DC-455B-BE87-3A0748208C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20" y="0"/>
                <a:ext cx="5298630" cy="656205"/>
              </a:xfrm>
              <a:prstGeom prst="rect">
                <a:avLst/>
              </a:prstGeom>
              <a:blipFill>
                <a:blip r:embed="rId4"/>
                <a:stretch>
                  <a:fillRect l="-2874" t="-5556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53F078D-E244-4FCA-9C1F-102B620AD006}"/>
                  </a:ext>
                </a:extLst>
              </p:cNvPr>
              <p:cNvSpPr/>
              <p:nvPr/>
            </p:nvSpPr>
            <p:spPr>
              <a:xfrm>
                <a:off x="2564405" y="1275975"/>
                <a:ext cx="5555752" cy="60529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“</a:t>
                </a:r>
                <a:r>
                  <a:rPr lang="en-US" sz="3200" i="1" dirty="0"/>
                  <a:t>cofactor”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(2+3)</m:t>
                        </m:r>
                      </m:sup>
                    </m:sSup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53F078D-E244-4FCA-9C1F-102B620AD0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405" y="1275975"/>
                <a:ext cx="5555752" cy="605294"/>
              </a:xfrm>
              <a:prstGeom prst="rect">
                <a:avLst/>
              </a:prstGeom>
              <a:blipFill>
                <a:blip r:embed="rId5"/>
                <a:stretch>
                  <a:fillRect l="-2854" t="-9000" b="-3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A96511B-89B2-4A93-A55A-56BB38869FF0}"/>
                  </a:ext>
                </a:extLst>
              </p:cNvPr>
              <p:cNvSpPr/>
              <p:nvPr/>
            </p:nvSpPr>
            <p:spPr>
              <a:xfrm>
                <a:off x="3166438" y="5100168"/>
                <a:ext cx="5739263" cy="61824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“</a:t>
                </a:r>
                <a:r>
                  <a:rPr lang="en-US" sz="3200" i="1" dirty="0"/>
                  <a:t>cofactor”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2+3</m:t>
                            </m:r>
                          </m:e>
                        </m:d>
                      </m:sup>
                    </m:sSup>
                    <m:r>
                      <a:rPr lang="en-US" sz="32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A96511B-89B2-4A93-A55A-56BB38869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438" y="5100168"/>
                <a:ext cx="5739263" cy="618246"/>
              </a:xfrm>
              <a:prstGeom prst="rect">
                <a:avLst/>
              </a:prstGeom>
              <a:blipFill>
                <a:blip r:embed="rId6"/>
                <a:stretch>
                  <a:fillRect l="-2654" t="-6931" b="-326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CD18E55-AFD7-4C96-B7ED-F79B2F9D0AE7}"/>
                  </a:ext>
                </a:extLst>
              </p:cNvPr>
              <p:cNvSpPr/>
              <p:nvPr/>
            </p:nvSpPr>
            <p:spPr>
              <a:xfrm>
                <a:off x="115395" y="5762784"/>
                <a:ext cx="3388876" cy="58477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“</a:t>
                </a:r>
                <a:r>
                  <a:rPr lang="en-US" sz="3200" i="1" dirty="0"/>
                  <a:t>cofactor”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CD18E55-AFD7-4C96-B7ED-F79B2F9D0A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95" y="5762784"/>
                <a:ext cx="3388876" cy="584775"/>
              </a:xfrm>
              <a:prstGeom prst="rect">
                <a:avLst/>
              </a:prstGeom>
              <a:blipFill>
                <a:blip r:embed="rId7"/>
                <a:stretch>
                  <a:fillRect l="-4676" t="-12500" b="-343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1362660-7CCA-414F-A606-A1D3DD014595}"/>
                  </a:ext>
                </a:extLst>
              </p:cNvPr>
              <p:cNvSpPr/>
              <p:nvPr/>
            </p:nvSpPr>
            <p:spPr>
              <a:xfrm>
                <a:off x="3766415" y="5733310"/>
                <a:ext cx="2636106" cy="58477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1362660-7CCA-414F-A606-A1D3DD0145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415" y="5733310"/>
                <a:ext cx="263610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B8022C5-2371-4D46-AEA4-472074A7B5B6}"/>
                  </a:ext>
                </a:extLst>
              </p:cNvPr>
              <p:cNvSpPr/>
              <p:nvPr/>
            </p:nvSpPr>
            <p:spPr>
              <a:xfrm>
                <a:off x="6807366" y="5762783"/>
                <a:ext cx="2098335" cy="58477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6∗5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B8022C5-2371-4D46-AEA4-472074A7B5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366" y="5762783"/>
                <a:ext cx="2098335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56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  <p:bldP spid="32" grpId="0" animBg="1"/>
      <p:bldP spid="33" grpId="0"/>
      <p:bldP spid="34" grpId="0"/>
      <p:bldP spid="35" grpId="0" animBg="1"/>
      <p:bldP spid="36" grpId="0"/>
      <p:bldP spid="45" grpId="0"/>
      <p:bldP spid="46" grpId="0"/>
      <p:bldP spid="47" grpId="0"/>
      <p:bldP spid="31" grpId="0"/>
      <p:bldP spid="52" grpId="0"/>
      <p:bldP spid="53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75968" y="216183"/>
            <a:ext cx="3581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– </a:t>
            </a:r>
            <a:r>
              <a:rPr lang="en-U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= </a:t>
            </a:r>
            <a:r>
              <a:rPr lang="en-U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+ </a:t>
            </a:r>
            <a:r>
              <a:rPr lang="en-U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= </a:t>
            </a:r>
            <a:r>
              <a:rPr lang="en-U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3048000" y="62295"/>
            <a:ext cx="480968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u="sng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u="none" dirty="0">
                <a:solidFill>
                  <a:srgbClr val="000000"/>
                </a:solidFill>
              </a:rPr>
              <a:t>(1) Rewrite as a matrix equation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67827" y="522031"/>
            <a:ext cx="411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 –3               8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7    2               2</a:t>
            </a:r>
          </a:p>
        </p:txBody>
      </p:sp>
      <p:sp>
        <p:nvSpPr>
          <p:cNvPr id="9" name="AutoShape 11"/>
          <p:cNvSpPr>
            <a:spLocks/>
          </p:cNvSpPr>
          <p:nvPr/>
        </p:nvSpPr>
        <p:spPr bwMode="auto">
          <a:xfrm>
            <a:off x="3506026" y="501790"/>
            <a:ext cx="152400" cy="1447800"/>
          </a:xfrm>
          <a:prstGeom prst="leftBracket">
            <a:avLst>
              <a:gd name="adj" fmla="val 791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>
              <a:effectLst/>
              <a:cs typeface="Arial" panose="020B0604020202020204" pitchFamily="34" charset="0"/>
            </a:endParaRPr>
          </a:p>
        </p:txBody>
      </p:sp>
      <p:sp>
        <p:nvSpPr>
          <p:cNvPr id="10" name="AutoShape 12"/>
          <p:cNvSpPr>
            <a:spLocks/>
          </p:cNvSpPr>
          <p:nvPr/>
        </p:nvSpPr>
        <p:spPr bwMode="auto">
          <a:xfrm flipH="1">
            <a:off x="4569972" y="477274"/>
            <a:ext cx="152400" cy="1447800"/>
          </a:xfrm>
          <a:prstGeom prst="leftBracket">
            <a:avLst>
              <a:gd name="adj" fmla="val 791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>
              <a:effectLst/>
              <a:cs typeface="Arial" panose="020B0604020202020204" pitchFamily="34" charset="0"/>
            </a:endParaRPr>
          </a:p>
        </p:txBody>
      </p:sp>
      <p:sp>
        <p:nvSpPr>
          <p:cNvPr id="11" name="AutoShape 13"/>
          <p:cNvSpPr>
            <a:spLocks/>
          </p:cNvSpPr>
          <p:nvPr/>
        </p:nvSpPr>
        <p:spPr bwMode="auto">
          <a:xfrm>
            <a:off x="4944028" y="530900"/>
            <a:ext cx="152400" cy="1447800"/>
          </a:xfrm>
          <a:prstGeom prst="leftBracket">
            <a:avLst>
              <a:gd name="adj" fmla="val 791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>
              <a:effectLst/>
              <a:cs typeface="Arial" panose="020B0604020202020204" pitchFamily="34" charset="0"/>
            </a:endParaRPr>
          </a:p>
        </p:txBody>
      </p:sp>
      <p:sp>
        <p:nvSpPr>
          <p:cNvPr id="12" name="AutoShape 14"/>
          <p:cNvSpPr>
            <a:spLocks/>
          </p:cNvSpPr>
          <p:nvPr/>
        </p:nvSpPr>
        <p:spPr bwMode="auto">
          <a:xfrm flipH="1">
            <a:off x="5419278" y="530900"/>
            <a:ext cx="152400" cy="1447800"/>
          </a:xfrm>
          <a:prstGeom prst="leftBracket">
            <a:avLst>
              <a:gd name="adj" fmla="val 791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>
              <a:effectLst/>
              <a:cs typeface="Arial" panose="020B0604020202020204" pitchFamily="34" charset="0"/>
            </a:endParaRPr>
          </a:p>
        </p:txBody>
      </p:sp>
      <p:sp>
        <p:nvSpPr>
          <p:cNvPr id="13" name="AutoShape 19"/>
          <p:cNvSpPr>
            <a:spLocks/>
          </p:cNvSpPr>
          <p:nvPr/>
        </p:nvSpPr>
        <p:spPr bwMode="auto">
          <a:xfrm>
            <a:off x="6163228" y="530900"/>
            <a:ext cx="152400" cy="1447800"/>
          </a:xfrm>
          <a:prstGeom prst="leftBracket">
            <a:avLst>
              <a:gd name="adj" fmla="val 791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>
              <a:effectLst/>
              <a:cs typeface="Arial" panose="020B0604020202020204" pitchFamily="34" charset="0"/>
            </a:endParaRPr>
          </a:p>
        </p:txBody>
      </p:sp>
      <p:sp>
        <p:nvSpPr>
          <p:cNvPr id="14" name="AutoShape 20"/>
          <p:cNvSpPr>
            <a:spLocks/>
          </p:cNvSpPr>
          <p:nvPr/>
        </p:nvSpPr>
        <p:spPr bwMode="auto">
          <a:xfrm flipH="1">
            <a:off x="6522948" y="530900"/>
            <a:ext cx="152400" cy="1447800"/>
          </a:xfrm>
          <a:prstGeom prst="leftBracket">
            <a:avLst>
              <a:gd name="adj" fmla="val 791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>
              <a:effectLst/>
              <a:cs typeface="Arial" panose="020B0604020202020204" pitchFamily="34" charset="0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629828" y="911900"/>
            <a:ext cx="4539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effectLst/>
                <a:cs typeface="Arial" panose="020B0604020202020204" pitchFamily="34" charset="0"/>
              </a:rPr>
              <a:t>=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060700" y="544765"/>
            <a:ext cx="7237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594480" y="911900"/>
            <a:ext cx="698785" cy="78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en-US" sz="2800">
              <a:effectLst/>
              <a:cs typeface="Arial" panose="020B0604020202020204" pitchFamily="34" charset="0"/>
            </a:endParaRPr>
          </a:p>
        </p:txBody>
      </p:sp>
      <p:grpSp>
        <p:nvGrpSpPr>
          <p:cNvPr id="25" name="Group 18">
            <a:extLst>
              <a:ext uri="{FF2B5EF4-FFF2-40B4-BE49-F238E27FC236}">
                <a16:creationId xmlns:a16="http://schemas.microsoft.com/office/drawing/2014/main" id="{EC3F2641-2457-4913-9072-8456BB790DE1}"/>
              </a:ext>
            </a:extLst>
          </p:cNvPr>
          <p:cNvGrpSpPr>
            <a:grpSpLocks/>
          </p:cNvGrpSpPr>
          <p:nvPr/>
        </p:nvGrpSpPr>
        <p:grpSpPr bwMode="auto">
          <a:xfrm>
            <a:off x="2043827" y="2870850"/>
            <a:ext cx="5638800" cy="3127376"/>
            <a:chOff x="1056" y="1911"/>
            <a:chExt cx="3552" cy="1970"/>
          </a:xfrm>
        </p:grpSpPr>
        <p:sp>
          <p:nvSpPr>
            <p:cNvPr id="26" name="Text Box 5">
              <a:extLst>
                <a:ext uri="{FF2B5EF4-FFF2-40B4-BE49-F238E27FC236}">
                  <a16:creationId xmlns:a16="http://schemas.microsoft.com/office/drawing/2014/main" id="{932564B8-8B7D-4D20-A946-5C26058CCA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60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det</a:t>
              </a:r>
            </a:p>
          </p:txBody>
        </p:sp>
        <p:sp>
          <p:nvSpPr>
            <p:cNvPr id="27" name="Text Box 7">
              <a:extLst>
                <a:ext uri="{FF2B5EF4-FFF2-40B4-BE49-F238E27FC236}">
                  <a16:creationId xmlns:a16="http://schemas.microsoft.com/office/drawing/2014/main" id="{5868693F-D325-4903-8394-73D3CBAD8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920"/>
              <a:ext cx="1200" cy="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3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  -3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7    2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endPara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AutoShape 8">
              <a:extLst>
                <a:ext uri="{FF2B5EF4-FFF2-40B4-BE49-F238E27FC236}">
                  <a16:creationId xmlns:a16="http://schemas.microsoft.com/office/drawing/2014/main" id="{A9F5803F-A7DB-46BF-809B-106EA1195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8" y="1911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A109E0E4-EAD0-4663-A2A9-B4194715D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1920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 Box 10">
              <a:extLst>
                <a:ext uri="{FF2B5EF4-FFF2-40B4-BE49-F238E27FC236}">
                  <a16:creationId xmlns:a16="http://schemas.microsoft.com/office/drawing/2014/main" id="{F7748FCB-FEB2-4E41-98B0-F113B1274C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256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645B08D1-FD2E-47EA-A281-B6B53B61D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92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 Box 12">
              <a:extLst>
                <a:ext uri="{FF2B5EF4-FFF2-40B4-BE49-F238E27FC236}">
                  <a16:creationId xmlns:a16="http://schemas.microsoft.com/office/drawing/2014/main" id="{160F4FE7-D1C7-45F0-977A-0B244BC3D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920"/>
              <a:ext cx="1200" cy="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   -3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7     2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endPara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13">
              <a:extLst>
                <a:ext uri="{FF2B5EF4-FFF2-40B4-BE49-F238E27FC236}">
                  <a16:creationId xmlns:a16="http://schemas.microsoft.com/office/drawing/2014/main" id="{9811A334-0933-4C7D-A8F5-B42E08E0D0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92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Text Box 15">
            <a:extLst>
              <a:ext uri="{FF2B5EF4-FFF2-40B4-BE49-F238E27FC236}">
                <a16:creationId xmlns:a16="http://schemas.microsoft.com/office/drawing/2014/main" id="{262FE01C-AD9A-40DE-9AF4-3553F9433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998" y="4570972"/>
            <a:ext cx="2057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matrix has ‘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curved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 brackets</a:t>
            </a:r>
          </a:p>
        </p:txBody>
      </p:sp>
      <p:sp>
        <p:nvSpPr>
          <p:cNvPr id="35" name="Line 16">
            <a:extLst>
              <a:ext uri="{FF2B5EF4-FFF2-40B4-BE49-F238E27FC236}">
                <a16:creationId xmlns:a16="http://schemas.microsoft.com/office/drawing/2014/main" id="{BDB043BF-0766-42E2-A461-614A0DBF46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5627" y="4637737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17">
            <a:extLst>
              <a:ext uri="{FF2B5EF4-FFF2-40B4-BE49-F238E27FC236}">
                <a16:creationId xmlns:a16="http://schemas.microsoft.com/office/drawing/2014/main" id="{474C775B-B0A8-443A-AC57-021D979F2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882" y="5109841"/>
            <a:ext cx="3276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determinant of a matrix has ‘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straight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 brackets</a:t>
            </a: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B54A6D14-BD89-406C-861C-99D82AC8A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408" y="2178493"/>
            <a:ext cx="83459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find determinants of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square matrices.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2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7" grpId="0"/>
      <p:bldP spid="34" grpId="0"/>
      <p:bldP spid="36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">
            <a:extLst>
              <a:ext uri="{FF2B5EF4-FFF2-40B4-BE49-F238E27FC236}">
                <a16:creationId xmlns:a16="http://schemas.microsoft.com/office/drawing/2014/main" id="{6B4AE6CD-2D33-4F10-8DE9-6855F1AE6A4E}"/>
              </a:ext>
            </a:extLst>
          </p:cNvPr>
          <p:cNvGrpSpPr>
            <a:grpSpLocks/>
          </p:cNvGrpSpPr>
          <p:nvPr/>
        </p:nvGrpSpPr>
        <p:grpSpPr bwMode="auto">
          <a:xfrm>
            <a:off x="5435791" y="59432"/>
            <a:ext cx="2663825" cy="3108325"/>
            <a:chOff x="386" y="1200"/>
            <a:chExt cx="1678" cy="1958"/>
          </a:xfrm>
        </p:grpSpPr>
        <p:sp>
          <p:nvSpPr>
            <p:cNvPr id="45" name="Text Box 5">
              <a:extLst>
                <a:ext uri="{FF2B5EF4-FFF2-40B4-BE49-F238E27FC236}">
                  <a16:creationId xmlns:a16="http://schemas.microsoft.com/office/drawing/2014/main" id="{C2F94615-F2CA-4095-B2CC-D1F184545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1632" cy="1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/>
                <a:t> 3    1    7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-3    5    6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</p:txBody>
        </p:sp>
        <p:sp>
          <p:nvSpPr>
            <p:cNvPr id="46" name="Line 6">
              <a:extLst>
                <a:ext uri="{FF2B5EF4-FFF2-40B4-BE49-F238E27FC236}">
                  <a16:creationId xmlns:a16="http://schemas.microsoft.com/office/drawing/2014/main" id="{96970C57-C3B4-4DFB-B3D4-9F0FCD2A6F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6" y="1248"/>
              <a:ext cx="0" cy="1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7" name="Line 7">
              <a:extLst>
                <a:ext uri="{FF2B5EF4-FFF2-40B4-BE49-F238E27FC236}">
                  <a16:creationId xmlns:a16="http://schemas.microsoft.com/office/drawing/2014/main" id="{6D901531-290F-42B7-B03E-2FBA2E55B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9" y="1248"/>
              <a:ext cx="0" cy="10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</p:grpSp>
      <p:grpSp>
        <p:nvGrpSpPr>
          <p:cNvPr id="36" name="Group 4">
            <a:extLst>
              <a:ext uri="{FF2B5EF4-FFF2-40B4-BE49-F238E27FC236}">
                <a16:creationId xmlns:a16="http://schemas.microsoft.com/office/drawing/2014/main" id="{26371BB6-948E-4D7D-B409-9AB5A97E1D15}"/>
              </a:ext>
            </a:extLst>
          </p:cNvPr>
          <p:cNvGrpSpPr>
            <a:grpSpLocks/>
          </p:cNvGrpSpPr>
          <p:nvPr/>
        </p:nvGrpSpPr>
        <p:grpSpPr bwMode="auto">
          <a:xfrm>
            <a:off x="3553978" y="55314"/>
            <a:ext cx="2663825" cy="3108325"/>
            <a:chOff x="386" y="1200"/>
            <a:chExt cx="1678" cy="1958"/>
          </a:xfrm>
        </p:grpSpPr>
        <p:sp>
          <p:nvSpPr>
            <p:cNvPr id="37" name="Text Box 5">
              <a:extLst>
                <a:ext uri="{FF2B5EF4-FFF2-40B4-BE49-F238E27FC236}">
                  <a16:creationId xmlns:a16="http://schemas.microsoft.com/office/drawing/2014/main" id="{55E38970-4675-435B-A207-326996234D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1632" cy="1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/>
                <a:t> 3    1    7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-3    5    6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</p:txBody>
        </p:sp>
        <p:sp>
          <p:nvSpPr>
            <p:cNvPr id="38" name="Line 6">
              <a:extLst>
                <a:ext uri="{FF2B5EF4-FFF2-40B4-BE49-F238E27FC236}">
                  <a16:creationId xmlns:a16="http://schemas.microsoft.com/office/drawing/2014/main" id="{9165A01C-7D38-483B-9195-CE935B7FF0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6" y="1248"/>
              <a:ext cx="0" cy="1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9" name="Line 7">
              <a:extLst>
                <a:ext uri="{FF2B5EF4-FFF2-40B4-BE49-F238E27FC236}">
                  <a16:creationId xmlns:a16="http://schemas.microsoft.com/office/drawing/2014/main" id="{0E923B2D-E4A7-4D49-9723-C34774BA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9" y="1248"/>
              <a:ext cx="0" cy="10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733DA1-1586-49DA-A893-A7B73373C4F9}"/>
                  </a:ext>
                </a:extLst>
              </p:cNvPr>
              <p:cNvSpPr txBox="1"/>
              <p:nvPr/>
            </p:nvSpPr>
            <p:spPr>
              <a:xfrm>
                <a:off x="352329" y="228600"/>
                <a:ext cx="2691314" cy="1303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33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733DA1-1586-49DA-A893-A7B73373C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29" y="228600"/>
                <a:ext cx="2691314" cy="13035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03DFE1-E196-49FE-8A4A-7EF4E8D61CEC}"/>
              </a:ext>
            </a:extLst>
          </p:cNvPr>
          <p:cNvCxnSpPr>
            <a:cxnSpLocks/>
          </p:cNvCxnSpPr>
          <p:nvPr/>
        </p:nvCxnSpPr>
        <p:spPr>
          <a:xfrm>
            <a:off x="316978" y="11838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025989-537E-4627-8C00-4088AB869421}"/>
              </a:ext>
            </a:extLst>
          </p:cNvPr>
          <p:cNvCxnSpPr>
            <a:cxnSpLocks/>
          </p:cNvCxnSpPr>
          <p:nvPr/>
        </p:nvCxnSpPr>
        <p:spPr>
          <a:xfrm>
            <a:off x="3043643" y="19434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A2043F-06F6-4327-9CCF-B61F71DDE1D0}"/>
                  </a:ext>
                </a:extLst>
              </p:cNvPr>
              <p:cNvSpPr/>
              <p:nvPr/>
            </p:nvSpPr>
            <p:spPr>
              <a:xfrm>
                <a:off x="383450" y="2507842"/>
                <a:ext cx="2874248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A2043F-06F6-4327-9CCF-B61F71DDE1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0" y="2507842"/>
                <a:ext cx="2874248" cy="8119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C64CBB-AC04-4885-BA41-3E8191852417}"/>
                  </a:ext>
                </a:extLst>
              </p:cNvPr>
              <p:cNvSpPr/>
              <p:nvPr/>
            </p:nvSpPr>
            <p:spPr>
              <a:xfrm>
                <a:off x="3224983" y="2500176"/>
                <a:ext cx="2734530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C64CBB-AC04-4885-BA41-3E81918524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983" y="2500176"/>
                <a:ext cx="2734530" cy="8119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027BFC-458C-4EA1-8DE6-C069AB6A6BC9}"/>
                  </a:ext>
                </a:extLst>
              </p:cNvPr>
              <p:cNvSpPr/>
              <p:nvPr/>
            </p:nvSpPr>
            <p:spPr>
              <a:xfrm>
                <a:off x="6064374" y="2543267"/>
                <a:ext cx="2734530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027BFC-458C-4EA1-8DE6-C069AB6A6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374" y="2543267"/>
                <a:ext cx="2734530" cy="8119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4339481-8572-4AC5-A474-FE28304539A3}"/>
                  </a:ext>
                </a:extLst>
              </p:cNvPr>
              <p:cNvSpPr/>
              <p:nvPr/>
            </p:nvSpPr>
            <p:spPr>
              <a:xfrm>
                <a:off x="158450" y="1922359"/>
                <a:ext cx="55576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4339481-8572-4AC5-A474-FE28304539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50" y="1922359"/>
                <a:ext cx="555761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Line 17">
            <a:extLst>
              <a:ext uri="{FF2B5EF4-FFF2-40B4-BE49-F238E27FC236}">
                <a16:creationId xmlns:a16="http://schemas.microsoft.com/office/drawing/2014/main" id="{8B750499-96A5-4CD3-B72C-575E5B23C8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2891" y="304799"/>
            <a:ext cx="1414061" cy="1169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7">
            <a:extLst>
              <a:ext uri="{FF2B5EF4-FFF2-40B4-BE49-F238E27FC236}">
                <a16:creationId xmlns:a16="http://schemas.microsoft.com/office/drawing/2014/main" id="{C55AA0A4-3FD1-4B4C-B198-48CDA6FFE6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8385" y="40971"/>
            <a:ext cx="235" cy="181258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CDF557B-97FD-412D-A9F6-7391C33282A5}"/>
                  </a:ext>
                </a:extLst>
              </p:cNvPr>
              <p:cNvSpPr/>
              <p:nvPr/>
            </p:nvSpPr>
            <p:spPr>
              <a:xfrm>
                <a:off x="6064374" y="1966536"/>
                <a:ext cx="2718758" cy="515269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CDF557B-97FD-412D-A9F6-7391C33282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374" y="1966536"/>
                <a:ext cx="2718758" cy="5152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3F2DAC76-6417-4BEA-AEDC-021A86052C84}"/>
              </a:ext>
            </a:extLst>
          </p:cNvPr>
          <p:cNvSpPr/>
          <p:nvPr/>
        </p:nvSpPr>
        <p:spPr>
          <a:xfrm>
            <a:off x="3654291" y="76050"/>
            <a:ext cx="449356" cy="4697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ine 17">
            <a:extLst>
              <a:ext uri="{FF2B5EF4-FFF2-40B4-BE49-F238E27FC236}">
                <a16:creationId xmlns:a16="http://schemas.microsoft.com/office/drawing/2014/main" id="{782799ED-FE7C-4355-B646-B71826A042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4704" y="308917"/>
            <a:ext cx="1414061" cy="1169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7">
            <a:extLst>
              <a:ext uri="{FF2B5EF4-FFF2-40B4-BE49-F238E27FC236}">
                <a16:creationId xmlns:a16="http://schemas.microsoft.com/office/drawing/2014/main" id="{97A2384E-CFA0-4A47-9458-393D63B050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6323" y="118381"/>
            <a:ext cx="235" cy="181258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DA54502-05B3-4018-AB0E-EAA9584AE248}"/>
              </a:ext>
            </a:extLst>
          </p:cNvPr>
          <p:cNvSpPr/>
          <p:nvPr/>
        </p:nvSpPr>
        <p:spPr>
          <a:xfrm>
            <a:off x="6056488" y="59432"/>
            <a:ext cx="449356" cy="4697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4">
            <a:extLst>
              <a:ext uri="{FF2B5EF4-FFF2-40B4-BE49-F238E27FC236}">
                <a16:creationId xmlns:a16="http://schemas.microsoft.com/office/drawing/2014/main" id="{2720B95E-AE8D-4393-8E0B-6D9EFBB51893}"/>
              </a:ext>
            </a:extLst>
          </p:cNvPr>
          <p:cNvGrpSpPr>
            <a:grpSpLocks/>
          </p:cNvGrpSpPr>
          <p:nvPr/>
        </p:nvGrpSpPr>
        <p:grpSpPr bwMode="auto">
          <a:xfrm>
            <a:off x="7329521" y="88218"/>
            <a:ext cx="2733591" cy="3108325"/>
            <a:chOff x="386" y="1200"/>
            <a:chExt cx="1678" cy="1958"/>
          </a:xfrm>
        </p:grpSpPr>
        <p:sp>
          <p:nvSpPr>
            <p:cNvPr id="52" name="Text Box 5">
              <a:extLst>
                <a:ext uri="{FF2B5EF4-FFF2-40B4-BE49-F238E27FC236}">
                  <a16:creationId xmlns:a16="http://schemas.microsoft.com/office/drawing/2014/main" id="{06E838BE-E852-4E1B-83E5-A4D78FABB8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1632" cy="1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/>
                <a:t> 3    1    7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-3    5    6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</p:txBody>
        </p:sp>
        <p:sp>
          <p:nvSpPr>
            <p:cNvPr id="53" name="Line 6">
              <a:extLst>
                <a:ext uri="{FF2B5EF4-FFF2-40B4-BE49-F238E27FC236}">
                  <a16:creationId xmlns:a16="http://schemas.microsoft.com/office/drawing/2014/main" id="{F295A1A3-43DB-4946-8380-D35733D5CF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6" y="1248"/>
              <a:ext cx="0" cy="1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4" name="Line 7">
              <a:extLst>
                <a:ext uri="{FF2B5EF4-FFF2-40B4-BE49-F238E27FC236}">
                  <a16:creationId xmlns:a16="http://schemas.microsoft.com/office/drawing/2014/main" id="{78AA676C-4021-4BAA-915F-058CB19523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9" y="1248"/>
              <a:ext cx="0" cy="10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55" name="Line 17">
            <a:extLst>
              <a:ext uri="{FF2B5EF4-FFF2-40B4-BE49-F238E27FC236}">
                <a16:creationId xmlns:a16="http://schemas.microsoft.com/office/drawing/2014/main" id="{1A6C661E-A232-4758-A209-437F341194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086" y="325535"/>
            <a:ext cx="1414061" cy="1169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17">
            <a:extLst>
              <a:ext uri="{FF2B5EF4-FFF2-40B4-BE49-F238E27FC236}">
                <a16:creationId xmlns:a16="http://schemas.microsoft.com/office/drawing/2014/main" id="{0C8895FE-9EF3-4A63-B83C-C10611511E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95071" y="118381"/>
            <a:ext cx="235" cy="181258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26CD7C2-787C-4CA3-B6B1-9478FC48513D}"/>
              </a:ext>
            </a:extLst>
          </p:cNvPr>
          <p:cNvSpPr/>
          <p:nvPr/>
        </p:nvSpPr>
        <p:spPr>
          <a:xfrm>
            <a:off x="8422610" y="118381"/>
            <a:ext cx="449356" cy="4697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C0FED4B-621A-44B4-B105-FCF71643D104}"/>
                  </a:ext>
                </a:extLst>
              </p:cNvPr>
              <p:cNvSpPr/>
              <p:nvPr/>
            </p:nvSpPr>
            <p:spPr>
              <a:xfrm>
                <a:off x="-49286" y="3536673"/>
                <a:ext cx="52135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US" sz="2800" dirty="0">
                  <a:latin typeface="Arial Narrow" panose="020B0606020202030204" pitchFamily="34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C0FED4B-621A-44B4-B105-FCF71643D1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286" y="3536673"/>
                <a:ext cx="521354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44E8C99-73E1-41C3-8C2C-74EBE7ACCC1E}"/>
                  </a:ext>
                </a:extLst>
              </p:cNvPr>
              <p:cNvSpPr/>
              <p:nvPr/>
            </p:nvSpPr>
            <p:spPr>
              <a:xfrm>
                <a:off x="30466" y="4537192"/>
                <a:ext cx="52135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44E8C99-73E1-41C3-8C2C-74EBE7ACC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6" y="4537192"/>
                <a:ext cx="5213542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C09A6FC-E8AF-47A7-9AC4-7D00052A0554}"/>
                  </a:ext>
                </a:extLst>
              </p:cNvPr>
              <p:cNvSpPr/>
              <p:nvPr/>
            </p:nvSpPr>
            <p:spPr>
              <a:xfrm>
                <a:off x="56851" y="5374107"/>
                <a:ext cx="52135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C09A6FC-E8AF-47A7-9AC4-7D00052A0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1" y="5374107"/>
                <a:ext cx="5213543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9EA44BA-8503-4C16-BC2F-FF05C8157F1B}"/>
                  </a:ext>
                </a:extLst>
              </p:cNvPr>
              <p:cNvSpPr/>
              <p:nvPr/>
            </p:nvSpPr>
            <p:spPr>
              <a:xfrm>
                <a:off x="5531908" y="3499925"/>
                <a:ext cx="3529428" cy="552267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1+1</m:t>
                              </m:r>
                            </m:e>
                          </m:d>
                        </m:sup>
                      </m:sSup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−9)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9EA44BA-8503-4C16-BC2F-FF05C8157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908" y="3499925"/>
                <a:ext cx="3529428" cy="5522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F7ABE2B-1259-4A42-A1FA-64DD27271661}"/>
                  </a:ext>
                </a:extLst>
              </p:cNvPr>
              <p:cNvSpPr/>
              <p:nvPr/>
            </p:nvSpPr>
            <p:spPr>
              <a:xfrm>
                <a:off x="5531908" y="4013972"/>
                <a:ext cx="1738938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F7ABE2B-1259-4A42-A1FA-64DD272716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908" y="4013972"/>
                <a:ext cx="1738938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9CCAB560-136D-47A6-A641-A6EE1DB0D142}"/>
                  </a:ext>
                </a:extLst>
              </p:cNvPr>
              <p:cNvSpPr/>
              <p:nvPr/>
            </p:nvSpPr>
            <p:spPr>
              <a:xfrm>
                <a:off x="5531908" y="4481687"/>
                <a:ext cx="3529428" cy="552267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1+2</m:t>
                              </m:r>
                            </m:e>
                          </m:d>
                        </m:sup>
                      </m:sSup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9CCAB560-136D-47A6-A641-A6EE1DB0D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908" y="4481687"/>
                <a:ext cx="3529428" cy="5522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ADF11E0-859F-457E-AB66-F2168548B4FA}"/>
                  </a:ext>
                </a:extLst>
              </p:cNvPr>
              <p:cNvSpPr/>
              <p:nvPr/>
            </p:nvSpPr>
            <p:spPr>
              <a:xfrm>
                <a:off x="5531908" y="4995734"/>
                <a:ext cx="1471237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ADF11E0-859F-457E-AB66-F2168548B4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908" y="4995734"/>
                <a:ext cx="147123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B736DF21-6411-423D-82E9-46321DB330B8}"/>
                  </a:ext>
                </a:extLst>
              </p:cNvPr>
              <p:cNvSpPr/>
              <p:nvPr/>
            </p:nvSpPr>
            <p:spPr>
              <a:xfrm>
                <a:off x="5467621" y="5511816"/>
                <a:ext cx="3529428" cy="552267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</m:e>
                          </m:d>
                        </m:sup>
                      </m:sSup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B736DF21-6411-423D-82E9-46321DB330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621" y="5511816"/>
                <a:ext cx="3529428" cy="55226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73D9DA2-5520-4AFC-AF34-DF10C279CAD5}"/>
                  </a:ext>
                </a:extLst>
              </p:cNvPr>
              <p:cNvSpPr/>
              <p:nvPr/>
            </p:nvSpPr>
            <p:spPr>
              <a:xfrm>
                <a:off x="5467621" y="6025863"/>
                <a:ext cx="1738938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73D9DA2-5520-4AFC-AF34-DF10C279CA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621" y="6025863"/>
                <a:ext cx="1738938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291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6" grpId="0"/>
      <p:bldP spid="35" grpId="0"/>
      <p:bldP spid="42" grpId="0"/>
      <p:bldP spid="8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">
            <a:extLst>
              <a:ext uri="{FF2B5EF4-FFF2-40B4-BE49-F238E27FC236}">
                <a16:creationId xmlns:a16="http://schemas.microsoft.com/office/drawing/2014/main" id="{6B4AE6CD-2D33-4F10-8DE9-6855F1AE6A4E}"/>
              </a:ext>
            </a:extLst>
          </p:cNvPr>
          <p:cNvGrpSpPr>
            <a:grpSpLocks/>
          </p:cNvGrpSpPr>
          <p:nvPr/>
        </p:nvGrpSpPr>
        <p:grpSpPr bwMode="auto">
          <a:xfrm>
            <a:off x="5435791" y="59432"/>
            <a:ext cx="2663825" cy="3108325"/>
            <a:chOff x="386" y="1200"/>
            <a:chExt cx="1678" cy="1958"/>
          </a:xfrm>
        </p:grpSpPr>
        <p:sp>
          <p:nvSpPr>
            <p:cNvPr id="45" name="Text Box 5">
              <a:extLst>
                <a:ext uri="{FF2B5EF4-FFF2-40B4-BE49-F238E27FC236}">
                  <a16:creationId xmlns:a16="http://schemas.microsoft.com/office/drawing/2014/main" id="{C2F94615-F2CA-4095-B2CC-D1F184545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1632" cy="1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/>
                <a:t> 3    1    7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-3    5    6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</p:txBody>
        </p:sp>
        <p:sp>
          <p:nvSpPr>
            <p:cNvPr id="46" name="Line 6">
              <a:extLst>
                <a:ext uri="{FF2B5EF4-FFF2-40B4-BE49-F238E27FC236}">
                  <a16:creationId xmlns:a16="http://schemas.microsoft.com/office/drawing/2014/main" id="{96970C57-C3B4-4DFB-B3D4-9F0FCD2A6F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6" y="1248"/>
              <a:ext cx="0" cy="1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7" name="Line 7">
              <a:extLst>
                <a:ext uri="{FF2B5EF4-FFF2-40B4-BE49-F238E27FC236}">
                  <a16:creationId xmlns:a16="http://schemas.microsoft.com/office/drawing/2014/main" id="{6D901531-290F-42B7-B03E-2FBA2E55B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9" y="1248"/>
              <a:ext cx="0" cy="10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</p:grpSp>
      <p:grpSp>
        <p:nvGrpSpPr>
          <p:cNvPr id="36" name="Group 4">
            <a:extLst>
              <a:ext uri="{FF2B5EF4-FFF2-40B4-BE49-F238E27FC236}">
                <a16:creationId xmlns:a16="http://schemas.microsoft.com/office/drawing/2014/main" id="{26371BB6-948E-4D7D-B409-9AB5A97E1D15}"/>
              </a:ext>
            </a:extLst>
          </p:cNvPr>
          <p:cNvGrpSpPr>
            <a:grpSpLocks/>
          </p:cNvGrpSpPr>
          <p:nvPr/>
        </p:nvGrpSpPr>
        <p:grpSpPr bwMode="auto">
          <a:xfrm>
            <a:off x="3553978" y="55314"/>
            <a:ext cx="2663825" cy="3108325"/>
            <a:chOff x="386" y="1200"/>
            <a:chExt cx="1678" cy="1958"/>
          </a:xfrm>
        </p:grpSpPr>
        <p:sp>
          <p:nvSpPr>
            <p:cNvPr id="37" name="Text Box 5">
              <a:extLst>
                <a:ext uri="{FF2B5EF4-FFF2-40B4-BE49-F238E27FC236}">
                  <a16:creationId xmlns:a16="http://schemas.microsoft.com/office/drawing/2014/main" id="{55E38970-4675-435B-A207-326996234D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1632" cy="1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/>
                <a:t> 3    1    7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-3    5    6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</p:txBody>
        </p:sp>
        <p:sp>
          <p:nvSpPr>
            <p:cNvPr id="38" name="Line 6">
              <a:extLst>
                <a:ext uri="{FF2B5EF4-FFF2-40B4-BE49-F238E27FC236}">
                  <a16:creationId xmlns:a16="http://schemas.microsoft.com/office/drawing/2014/main" id="{9165A01C-7D38-483B-9195-CE935B7FF0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6" y="1248"/>
              <a:ext cx="0" cy="1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9" name="Line 7">
              <a:extLst>
                <a:ext uri="{FF2B5EF4-FFF2-40B4-BE49-F238E27FC236}">
                  <a16:creationId xmlns:a16="http://schemas.microsoft.com/office/drawing/2014/main" id="{0E923B2D-E4A7-4D49-9723-C34774BAC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9" y="1248"/>
              <a:ext cx="0" cy="10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733DA1-1586-49DA-A893-A7B73373C4F9}"/>
                  </a:ext>
                </a:extLst>
              </p:cNvPr>
              <p:cNvSpPr txBox="1"/>
              <p:nvPr/>
            </p:nvSpPr>
            <p:spPr>
              <a:xfrm>
                <a:off x="352329" y="228600"/>
                <a:ext cx="2691314" cy="1303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33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733DA1-1586-49DA-A893-A7B73373C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29" y="228600"/>
                <a:ext cx="2691314" cy="13035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03DFE1-E196-49FE-8A4A-7EF4E8D61CEC}"/>
              </a:ext>
            </a:extLst>
          </p:cNvPr>
          <p:cNvCxnSpPr>
            <a:cxnSpLocks/>
          </p:cNvCxnSpPr>
          <p:nvPr/>
        </p:nvCxnSpPr>
        <p:spPr>
          <a:xfrm>
            <a:off x="316978" y="11838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025989-537E-4627-8C00-4088AB869421}"/>
              </a:ext>
            </a:extLst>
          </p:cNvPr>
          <p:cNvCxnSpPr>
            <a:cxnSpLocks/>
          </p:cNvCxnSpPr>
          <p:nvPr/>
        </p:nvCxnSpPr>
        <p:spPr>
          <a:xfrm>
            <a:off x="3043643" y="19434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A2043F-06F6-4327-9CCF-B61F71DDE1D0}"/>
                  </a:ext>
                </a:extLst>
              </p:cNvPr>
              <p:cNvSpPr/>
              <p:nvPr/>
            </p:nvSpPr>
            <p:spPr>
              <a:xfrm>
                <a:off x="383450" y="2507842"/>
                <a:ext cx="2874248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A2043F-06F6-4327-9CCF-B61F71DDE1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0" y="2507842"/>
                <a:ext cx="2874248" cy="8119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C64CBB-AC04-4885-BA41-3E8191852417}"/>
                  </a:ext>
                </a:extLst>
              </p:cNvPr>
              <p:cNvSpPr/>
              <p:nvPr/>
            </p:nvSpPr>
            <p:spPr>
              <a:xfrm>
                <a:off x="3224983" y="2500176"/>
                <a:ext cx="2734530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C64CBB-AC04-4885-BA41-3E81918524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983" y="2500176"/>
                <a:ext cx="2734530" cy="8119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027BFC-458C-4EA1-8DE6-C069AB6A6BC9}"/>
                  </a:ext>
                </a:extLst>
              </p:cNvPr>
              <p:cNvSpPr/>
              <p:nvPr/>
            </p:nvSpPr>
            <p:spPr>
              <a:xfrm>
                <a:off x="6064374" y="2543267"/>
                <a:ext cx="2734530" cy="811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027BFC-458C-4EA1-8DE6-C069AB6A6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374" y="2543267"/>
                <a:ext cx="2734530" cy="8119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4339481-8572-4AC5-A474-FE28304539A3}"/>
                  </a:ext>
                </a:extLst>
              </p:cNvPr>
              <p:cNvSpPr/>
              <p:nvPr/>
            </p:nvSpPr>
            <p:spPr>
              <a:xfrm>
                <a:off x="158450" y="1922359"/>
                <a:ext cx="55576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4339481-8572-4AC5-A474-FE28304539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50" y="1922359"/>
                <a:ext cx="555761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Line 17">
            <a:extLst>
              <a:ext uri="{FF2B5EF4-FFF2-40B4-BE49-F238E27FC236}">
                <a16:creationId xmlns:a16="http://schemas.microsoft.com/office/drawing/2014/main" id="{8B750499-96A5-4CD3-B72C-575E5B23C8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2891" y="304799"/>
            <a:ext cx="1414061" cy="1169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7">
            <a:extLst>
              <a:ext uri="{FF2B5EF4-FFF2-40B4-BE49-F238E27FC236}">
                <a16:creationId xmlns:a16="http://schemas.microsoft.com/office/drawing/2014/main" id="{C55AA0A4-3FD1-4B4C-B198-48CDA6FFE6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8385" y="40971"/>
            <a:ext cx="235" cy="181258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CDF557B-97FD-412D-A9F6-7391C33282A5}"/>
                  </a:ext>
                </a:extLst>
              </p:cNvPr>
              <p:cNvSpPr/>
              <p:nvPr/>
            </p:nvSpPr>
            <p:spPr>
              <a:xfrm>
                <a:off x="6064374" y="1966536"/>
                <a:ext cx="2718758" cy="515269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CDF557B-97FD-412D-A9F6-7391C33282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374" y="1966536"/>
                <a:ext cx="2718758" cy="5152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3F2DAC76-6417-4BEA-AEDC-021A86052C84}"/>
              </a:ext>
            </a:extLst>
          </p:cNvPr>
          <p:cNvSpPr/>
          <p:nvPr/>
        </p:nvSpPr>
        <p:spPr>
          <a:xfrm>
            <a:off x="3654291" y="76050"/>
            <a:ext cx="449356" cy="4697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ine 17">
            <a:extLst>
              <a:ext uri="{FF2B5EF4-FFF2-40B4-BE49-F238E27FC236}">
                <a16:creationId xmlns:a16="http://schemas.microsoft.com/office/drawing/2014/main" id="{782799ED-FE7C-4355-B646-B71826A042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4704" y="308917"/>
            <a:ext cx="1414061" cy="1169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7">
            <a:extLst>
              <a:ext uri="{FF2B5EF4-FFF2-40B4-BE49-F238E27FC236}">
                <a16:creationId xmlns:a16="http://schemas.microsoft.com/office/drawing/2014/main" id="{97A2384E-CFA0-4A47-9458-393D63B050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6323" y="118381"/>
            <a:ext cx="235" cy="181258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DA54502-05B3-4018-AB0E-EAA9584AE248}"/>
              </a:ext>
            </a:extLst>
          </p:cNvPr>
          <p:cNvSpPr/>
          <p:nvPr/>
        </p:nvSpPr>
        <p:spPr>
          <a:xfrm>
            <a:off x="6056488" y="59432"/>
            <a:ext cx="449356" cy="4697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4">
            <a:extLst>
              <a:ext uri="{FF2B5EF4-FFF2-40B4-BE49-F238E27FC236}">
                <a16:creationId xmlns:a16="http://schemas.microsoft.com/office/drawing/2014/main" id="{2720B95E-AE8D-4393-8E0B-6D9EFBB51893}"/>
              </a:ext>
            </a:extLst>
          </p:cNvPr>
          <p:cNvGrpSpPr>
            <a:grpSpLocks/>
          </p:cNvGrpSpPr>
          <p:nvPr/>
        </p:nvGrpSpPr>
        <p:grpSpPr bwMode="auto">
          <a:xfrm>
            <a:off x="7329521" y="88218"/>
            <a:ext cx="2733591" cy="3108325"/>
            <a:chOff x="386" y="1200"/>
            <a:chExt cx="1678" cy="1958"/>
          </a:xfrm>
        </p:grpSpPr>
        <p:sp>
          <p:nvSpPr>
            <p:cNvPr id="52" name="Text Box 5">
              <a:extLst>
                <a:ext uri="{FF2B5EF4-FFF2-40B4-BE49-F238E27FC236}">
                  <a16:creationId xmlns:a16="http://schemas.microsoft.com/office/drawing/2014/main" id="{06E838BE-E852-4E1B-83E5-A4D78FABB8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200"/>
              <a:ext cx="1632" cy="1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/>
                <a:t> 3    1    7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-3    5    6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/>
                <a:t> 2   -1   -3</a:t>
              </a:r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  <a:p>
              <a:pPr>
                <a:spcBef>
                  <a:spcPct val="50000"/>
                </a:spcBef>
              </a:pPr>
              <a:endParaRPr lang="en-US" altLang="en-US" sz="2800" dirty="0"/>
            </a:p>
          </p:txBody>
        </p:sp>
        <p:sp>
          <p:nvSpPr>
            <p:cNvPr id="53" name="Line 6">
              <a:extLst>
                <a:ext uri="{FF2B5EF4-FFF2-40B4-BE49-F238E27FC236}">
                  <a16:creationId xmlns:a16="http://schemas.microsoft.com/office/drawing/2014/main" id="{F295A1A3-43DB-4946-8380-D35733D5CF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6" y="1248"/>
              <a:ext cx="0" cy="10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4" name="Line 7">
              <a:extLst>
                <a:ext uri="{FF2B5EF4-FFF2-40B4-BE49-F238E27FC236}">
                  <a16:creationId xmlns:a16="http://schemas.microsoft.com/office/drawing/2014/main" id="{78AA676C-4021-4BAA-915F-058CB19523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9" y="1248"/>
              <a:ext cx="0" cy="10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55" name="Line 17">
            <a:extLst>
              <a:ext uri="{FF2B5EF4-FFF2-40B4-BE49-F238E27FC236}">
                <a16:creationId xmlns:a16="http://schemas.microsoft.com/office/drawing/2014/main" id="{1A6C661E-A232-4758-A209-437F341194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086" y="325535"/>
            <a:ext cx="1414061" cy="1169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17">
            <a:extLst>
              <a:ext uri="{FF2B5EF4-FFF2-40B4-BE49-F238E27FC236}">
                <a16:creationId xmlns:a16="http://schemas.microsoft.com/office/drawing/2014/main" id="{0C8895FE-9EF3-4A63-B83C-C10611511E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95071" y="118381"/>
            <a:ext cx="235" cy="181258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26CD7C2-787C-4CA3-B6B1-9478FC48513D}"/>
              </a:ext>
            </a:extLst>
          </p:cNvPr>
          <p:cNvSpPr/>
          <p:nvPr/>
        </p:nvSpPr>
        <p:spPr>
          <a:xfrm>
            <a:off x="8422610" y="118381"/>
            <a:ext cx="449356" cy="4697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F7ABE2B-1259-4A42-A1FA-64DD27271661}"/>
                  </a:ext>
                </a:extLst>
              </p:cNvPr>
              <p:cNvSpPr/>
              <p:nvPr/>
            </p:nvSpPr>
            <p:spPr>
              <a:xfrm>
                <a:off x="609600" y="3560503"/>
                <a:ext cx="1738938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F7ABE2B-1259-4A42-A1FA-64DD272716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560503"/>
                <a:ext cx="173893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ADF11E0-859F-457E-AB66-F2168548B4FA}"/>
                  </a:ext>
                </a:extLst>
              </p:cNvPr>
              <p:cNvSpPr/>
              <p:nvPr/>
            </p:nvSpPr>
            <p:spPr>
              <a:xfrm>
                <a:off x="3143350" y="3585767"/>
                <a:ext cx="1471237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ADF11E0-859F-457E-AB66-F2168548B4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350" y="3585767"/>
                <a:ext cx="147123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73D9DA2-5520-4AFC-AF34-DF10C279CAD5}"/>
                  </a:ext>
                </a:extLst>
              </p:cNvPr>
              <p:cNvSpPr/>
              <p:nvPr/>
            </p:nvSpPr>
            <p:spPr>
              <a:xfrm>
                <a:off x="5146952" y="3560503"/>
                <a:ext cx="1738938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73D9DA2-5520-4AFC-AF34-DF10C279CA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952" y="3560503"/>
                <a:ext cx="173893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A5A99B7F-3FF1-4B80-A0E8-A283F7A42E9C}"/>
                  </a:ext>
                </a:extLst>
              </p:cNvPr>
              <p:cNvSpPr/>
              <p:nvPr/>
            </p:nvSpPr>
            <p:spPr>
              <a:xfrm>
                <a:off x="401901" y="4975089"/>
                <a:ext cx="59961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A5A99B7F-3FF1-4B80-A0E8-A283F7A42E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01" y="4975089"/>
                <a:ext cx="599612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8074EEB-D365-4F6C-B5B3-C5403B57B0E3}"/>
                  </a:ext>
                </a:extLst>
              </p:cNvPr>
              <p:cNvSpPr/>
              <p:nvPr/>
            </p:nvSpPr>
            <p:spPr>
              <a:xfrm>
                <a:off x="838200" y="4356775"/>
                <a:ext cx="1443985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8074EEB-D365-4F6C-B5B3-C5403B57B0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56775"/>
                <a:ext cx="1443985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32F6905-D924-419C-BD7D-C92B410DC3CC}"/>
                  </a:ext>
                </a:extLst>
              </p:cNvPr>
              <p:cNvSpPr/>
              <p:nvPr/>
            </p:nvSpPr>
            <p:spPr>
              <a:xfrm>
                <a:off x="3128015" y="4324737"/>
                <a:ext cx="1443985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32F6905-D924-419C-BD7D-C92B410DC3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015" y="4324737"/>
                <a:ext cx="1443985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9605CDE-9713-41D6-9261-F1F10600330F}"/>
                  </a:ext>
                </a:extLst>
              </p:cNvPr>
              <p:cNvSpPr/>
              <p:nvPr/>
            </p:nvSpPr>
            <p:spPr>
              <a:xfrm>
                <a:off x="5157562" y="4277122"/>
                <a:ext cx="1443985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9605CDE-9713-41D6-9261-F1F1060033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562" y="4277122"/>
                <a:ext cx="1443985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82B2DD8-32EB-439C-8397-1DA4E0129C2D}"/>
                  </a:ext>
                </a:extLst>
              </p:cNvPr>
              <p:cNvSpPr/>
              <p:nvPr/>
            </p:nvSpPr>
            <p:spPr>
              <a:xfrm>
                <a:off x="515970" y="5602863"/>
                <a:ext cx="5363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+(7)(−7)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82B2DD8-32EB-439C-8397-1DA4E0129C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70" y="5602863"/>
                <a:ext cx="5363584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5E11FAE7-0035-458D-9D1F-514F23AF1476}"/>
                  </a:ext>
                </a:extLst>
              </p:cNvPr>
              <p:cNvSpPr/>
              <p:nvPr/>
            </p:nvSpPr>
            <p:spPr>
              <a:xfrm>
                <a:off x="652837" y="6180005"/>
                <a:ext cx="34067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=−27+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−49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5E11FAE7-0035-458D-9D1F-514F23AF14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37" y="6180005"/>
                <a:ext cx="3406702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5E580BF-FF74-41E7-8ABA-5426657BEA64}"/>
                  </a:ext>
                </a:extLst>
              </p:cNvPr>
              <p:cNvSpPr/>
              <p:nvPr/>
            </p:nvSpPr>
            <p:spPr>
              <a:xfrm>
                <a:off x="6398030" y="5498309"/>
                <a:ext cx="1657890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=−73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5E580BF-FF74-41E7-8ABA-5426657BEA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030" y="5498309"/>
                <a:ext cx="165789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91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2" grpId="0" animBg="1"/>
      <p:bldP spid="67" grpId="0" animBg="1"/>
      <p:bldP spid="68" grpId="0" animBg="1"/>
      <p:bldP spid="69" grpId="0"/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C2224F2-D898-4424-ABBB-778FD665F5A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28650" y="365126"/>
            <a:ext cx="7886700" cy="484185"/>
          </a:xfrm>
        </p:spPr>
        <p:txBody>
          <a:bodyPr>
            <a:normAutofit/>
          </a:bodyPr>
          <a:lstStyle/>
          <a:p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Determinant of a 2x2 Matrix</a:t>
            </a:r>
          </a:p>
        </p:txBody>
      </p:sp>
      <p:grpSp>
        <p:nvGrpSpPr>
          <p:cNvPr id="9223" name="Group 7">
            <a:extLst>
              <a:ext uri="{FF2B5EF4-FFF2-40B4-BE49-F238E27FC236}">
                <a16:creationId xmlns:a16="http://schemas.microsoft.com/office/drawing/2014/main" id="{685A8933-78FF-41CD-BB34-67D1DDF09A3D}"/>
              </a:ext>
            </a:extLst>
          </p:cNvPr>
          <p:cNvGrpSpPr>
            <a:grpSpLocks/>
          </p:cNvGrpSpPr>
          <p:nvPr/>
        </p:nvGrpSpPr>
        <p:grpSpPr bwMode="auto">
          <a:xfrm>
            <a:off x="1409698" y="1664419"/>
            <a:ext cx="2563813" cy="1235075"/>
            <a:chOff x="816" y="2592"/>
            <a:chExt cx="1615" cy="778"/>
          </a:xfrm>
        </p:grpSpPr>
        <p:sp>
          <p:nvSpPr>
            <p:cNvPr id="9220" name="Line 4">
              <a:extLst>
                <a:ext uri="{FF2B5EF4-FFF2-40B4-BE49-F238E27FC236}">
                  <a16:creationId xmlns:a16="http://schemas.microsoft.com/office/drawing/2014/main" id="{DAA7A3AD-BFF7-4B9A-A339-15F6422BF2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762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Line 5">
              <a:extLst>
                <a:ext uri="{FF2B5EF4-FFF2-40B4-BE49-F238E27FC236}">
                  <a16:creationId xmlns:a16="http://schemas.microsoft.com/office/drawing/2014/main" id="{1CF951D3-F78F-4CC9-8529-718E69DF5C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8" y="3360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Line 6">
              <a:extLst>
                <a:ext uri="{FF2B5EF4-FFF2-40B4-BE49-F238E27FC236}">
                  <a16:creationId xmlns:a16="http://schemas.microsoft.com/office/drawing/2014/main" id="{77FBB366-D213-4247-B818-678039A649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3168"/>
              <a:ext cx="127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4" name="Group 8">
            <a:extLst>
              <a:ext uri="{FF2B5EF4-FFF2-40B4-BE49-F238E27FC236}">
                <a16:creationId xmlns:a16="http://schemas.microsoft.com/office/drawing/2014/main" id="{E9362AEA-0795-442B-8EE6-500878242DF2}"/>
              </a:ext>
            </a:extLst>
          </p:cNvPr>
          <p:cNvGrpSpPr>
            <a:grpSpLocks/>
          </p:cNvGrpSpPr>
          <p:nvPr/>
        </p:nvGrpSpPr>
        <p:grpSpPr bwMode="auto">
          <a:xfrm>
            <a:off x="1134034" y="1342950"/>
            <a:ext cx="2057400" cy="3113088"/>
            <a:chOff x="2544" y="960"/>
            <a:chExt cx="1296" cy="1961"/>
          </a:xfrm>
        </p:grpSpPr>
        <p:sp>
          <p:nvSpPr>
            <p:cNvPr id="9226" name="Text Box 10">
              <a:extLst>
                <a:ext uri="{FF2B5EF4-FFF2-40B4-BE49-F238E27FC236}">
                  <a16:creationId xmlns:a16="http://schemas.microsoft.com/office/drawing/2014/main" id="{72D597BD-A73B-4643-9C2D-4EC28E35E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960"/>
              <a:ext cx="1200" cy="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/>
                <a:t>2     </a:t>
              </a:r>
              <a:r>
                <a:rPr lang="en-US" altLang="en-US" sz="3600" dirty="0">
                  <a:solidFill>
                    <a:srgbClr val="FF3300"/>
                  </a:solidFill>
                </a:rPr>
                <a:t>-3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3300"/>
                  </a:solidFill>
                </a:rPr>
                <a:t>7</a:t>
              </a:r>
              <a:r>
                <a:rPr lang="en-US" altLang="en-US" sz="3600" dirty="0"/>
                <a:t>    </a:t>
              </a:r>
              <a:r>
                <a:rPr lang="en-US" altLang="en-US" sz="3600" dirty="0">
                  <a:solidFill>
                    <a:srgbClr val="FFFF00"/>
                  </a:solidFill>
                </a:rPr>
                <a:t>  </a:t>
              </a:r>
              <a:r>
                <a:rPr lang="en-US" altLang="en-US" sz="3600" dirty="0"/>
                <a:t>2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  <a:p>
              <a:pPr>
                <a:spcBef>
                  <a:spcPct val="50000"/>
                </a:spcBef>
              </a:pPr>
              <a:endParaRPr lang="en-US" altLang="en-US" sz="3600" dirty="0"/>
            </a:p>
          </p:txBody>
        </p:sp>
        <p:sp>
          <p:nvSpPr>
            <p:cNvPr id="9225" name="Line 9">
              <a:extLst>
                <a:ext uri="{FF2B5EF4-FFF2-40B4-BE49-F238E27FC236}">
                  <a16:creationId xmlns:a16="http://schemas.microsoft.com/office/drawing/2014/main" id="{7833FFB5-9DF5-4DA0-958A-66B26D282B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96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1">
              <a:extLst>
                <a:ext uri="{FF2B5EF4-FFF2-40B4-BE49-F238E27FC236}">
                  <a16:creationId xmlns:a16="http://schemas.microsoft.com/office/drawing/2014/main" id="{00B46A28-9390-413B-9A55-BA47FF40AF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96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8" name="Group 12">
            <a:extLst>
              <a:ext uri="{FF2B5EF4-FFF2-40B4-BE49-F238E27FC236}">
                <a16:creationId xmlns:a16="http://schemas.microsoft.com/office/drawing/2014/main" id="{E7260987-CDAB-4BD4-87AF-28C31DA4C8B0}"/>
              </a:ext>
            </a:extLst>
          </p:cNvPr>
          <p:cNvGrpSpPr>
            <a:grpSpLocks/>
          </p:cNvGrpSpPr>
          <p:nvPr/>
        </p:nvGrpSpPr>
        <p:grpSpPr bwMode="auto">
          <a:xfrm>
            <a:off x="1409698" y="1435819"/>
            <a:ext cx="4267200" cy="1447800"/>
            <a:chOff x="816" y="2448"/>
            <a:chExt cx="2448" cy="912"/>
          </a:xfrm>
        </p:grpSpPr>
        <p:sp>
          <p:nvSpPr>
            <p:cNvPr id="9229" name="Line 13">
              <a:extLst>
                <a:ext uri="{FF2B5EF4-FFF2-40B4-BE49-F238E27FC236}">
                  <a16:creationId xmlns:a16="http://schemas.microsoft.com/office/drawing/2014/main" id="{E72CD6B8-31DB-43BE-B061-77CC69CA8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448"/>
              <a:ext cx="864" cy="9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4">
              <a:extLst>
                <a:ext uri="{FF2B5EF4-FFF2-40B4-BE49-F238E27FC236}">
                  <a16:creationId xmlns:a16="http://schemas.microsoft.com/office/drawing/2014/main" id="{589525D9-D5E7-497D-B776-92959C788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48"/>
              <a:ext cx="1440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5">
              <a:extLst>
                <a:ext uri="{FF2B5EF4-FFF2-40B4-BE49-F238E27FC236}">
                  <a16:creationId xmlns:a16="http://schemas.microsoft.com/office/drawing/2014/main" id="{2D3360B4-02D1-4535-81B8-7378EBF857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448"/>
              <a:ext cx="144" cy="24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2" name="Text Box 16">
            <a:extLst>
              <a:ext uri="{FF2B5EF4-FFF2-40B4-BE49-F238E27FC236}">
                <a16:creationId xmlns:a16="http://schemas.microsoft.com/office/drawing/2014/main" id="{BBC92AFD-C2DE-4F9E-B1D2-69FE504A8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898" y="1969219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(2)(2)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97F7D37E-099C-4F40-9CC4-4CDDD9CE0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298" y="1969219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  – 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rgbClr val="FF3300"/>
                </a:solidFill>
              </a:rPr>
              <a:t>(7)(-3)</a:t>
            </a: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1CE13677-471A-4956-9F58-C9461488C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224" y="3143968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 4 + 21</a:t>
            </a:r>
          </a:p>
        </p:txBody>
      </p:sp>
      <p:sp>
        <p:nvSpPr>
          <p:cNvPr id="9235" name="Text Box 19">
            <a:extLst>
              <a:ext uri="{FF2B5EF4-FFF2-40B4-BE49-F238E27FC236}">
                <a16:creationId xmlns:a16="http://schemas.microsoft.com/office/drawing/2014/main" id="{E2176D6D-0949-499B-99BF-55CF3DE9A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143969"/>
            <a:ext cx="1181098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 25 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EB6BB32D-7D30-4312-B342-124575A8B2BF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347382" y="332585"/>
            <a:ext cx="8449235" cy="1000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the product of the “main diagonal” subtract the product of the other diagonal.</a:t>
            </a:r>
            <a:endParaRPr lang="en-US" altLang="en-US" sz="2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46343215-49E6-49C9-835B-E7AA1C7BB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39088"/>
            <a:ext cx="3581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– </a:t>
            </a:r>
            <a:r>
              <a:rPr lang="en-U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= </a:t>
            </a:r>
            <a:r>
              <a:rPr lang="en-U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+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sz="28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923752-CEA7-4CF4-A2F5-CD7BA7EB4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155" y="4259626"/>
            <a:ext cx="3486952" cy="581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9233" grpId="0"/>
      <p:bldP spid="9234" grpId="0"/>
      <p:bldP spid="9235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>
            <a:extLst>
              <a:ext uri="{FF2B5EF4-FFF2-40B4-BE49-F238E27FC236}">
                <a16:creationId xmlns:a16="http://schemas.microsoft.com/office/drawing/2014/main" id="{9C383CAF-4C9A-4AB8-973C-BE442FDF7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924" y="181753"/>
            <a:ext cx="2895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rgbClr val="FF3300"/>
                </a:solidFill>
              </a:rPr>
              <a:t>Matrix of Coefficients </a:t>
            </a:r>
          </a:p>
        </p:txBody>
      </p:sp>
      <p:grpSp>
        <p:nvGrpSpPr>
          <p:cNvPr id="15367" name="Group 7">
            <a:extLst>
              <a:ext uri="{FF2B5EF4-FFF2-40B4-BE49-F238E27FC236}">
                <a16:creationId xmlns:a16="http://schemas.microsoft.com/office/drawing/2014/main" id="{140C36BF-0C70-4D47-B41D-B368AE93D00B}"/>
              </a:ext>
            </a:extLst>
          </p:cNvPr>
          <p:cNvGrpSpPr>
            <a:grpSpLocks/>
          </p:cNvGrpSpPr>
          <p:nvPr/>
        </p:nvGrpSpPr>
        <p:grpSpPr bwMode="auto">
          <a:xfrm>
            <a:off x="4239748" y="76432"/>
            <a:ext cx="1881798" cy="3139884"/>
            <a:chOff x="3013" y="844"/>
            <a:chExt cx="1340" cy="2139"/>
          </a:xfrm>
        </p:grpSpPr>
        <p:sp>
          <p:nvSpPr>
            <p:cNvPr id="15368" name="Text Box 8">
              <a:extLst>
                <a:ext uri="{FF2B5EF4-FFF2-40B4-BE49-F238E27FC236}">
                  <a16:creationId xmlns:a16="http://schemas.microsoft.com/office/drawing/2014/main" id="{CD84B3B5-62B9-4C2C-A1D7-3E2DA922A6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" y="844"/>
              <a:ext cx="1200" cy="2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3300"/>
                  </a:solidFill>
                </a:rPr>
                <a:t>3    -6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3300"/>
                  </a:solidFill>
                </a:rPr>
                <a:t>5     4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33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3300"/>
                </a:solidFill>
              </a:endParaRPr>
            </a:p>
          </p:txBody>
        </p:sp>
        <p:sp>
          <p:nvSpPr>
            <p:cNvPr id="15369" name="AutoShape 9">
              <a:extLst>
                <a:ext uri="{FF2B5EF4-FFF2-40B4-BE49-F238E27FC236}">
                  <a16:creationId xmlns:a16="http://schemas.microsoft.com/office/drawing/2014/main" id="{183421EE-E16F-4B7A-9D14-B1606A5C3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90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>
              <a:extLst>
                <a:ext uri="{FF2B5EF4-FFF2-40B4-BE49-F238E27FC236}">
                  <a16:creationId xmlns:a16="http://schemas.microsoft.com/office/drawing/2014/main" id="{624E6378-6A03-44DD-8312-B422C8B3A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3" y="937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7" name="Group 17">
            <a:extLst>
              <a:ext uri="{FF2B5EF4-FFF2-40B4-BE49-F238E27FC236}">
                <a16:creationId xmlns:a16="http://schemas.microsoft.com/office/drawing/2014/main" id="{1B63E95F-A1AA-40D6-B052-F65E354D6CF3}"/>
              </a:ext>
            </a:extLst>
          </p:cNvPr>
          <p:cNvGrpSpPr>
            <a:grpSpLocks/>
          </p:cNvGrpSpPr>
          <p:nvPr/>
        </p:nvGrpSpPr>
        <p:grpSpPr bwMode="auto">
          <a:xfrm>
            <a:off x="6014818" y="189469"/>
            <a:ext cx="1752600" cy="2308145"/>
            <a:chOff x="4464" y="1776"/>
            <a:chExt cx="1104" cy="1605"/>
          </a:xfrm>
        </p:grpSpPr>
        <p:sp>
          <p:nvSpPr>
            <p:cNvPr id="15373" name="Text Box 13">
              <a:extLst>
                <a:ext uri="{FF2B5EF4-FFF2-40B4-BE49-F238E27FC236}">
                  <a16:creationId xmlns:a16="http://schemas.microsoft.com/office/drawing/2014/main" id="{5311FE06-F4FD-460F-B472-B2977DEB3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6" y="1776"/>
              <a:ext cx="1062" cy="1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70C0"/>
                  </a:solidFill>
                </a:rPr>
                <a:t>24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70C0"/>
                  </a:solidFill>
                </a:rPr>
                <a:t>12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66CCFF"/>
                </a:solidFill>
              </a:endParaRPr>
            </a:p>
          </p:txBody>
        </p:sp>
        <p:sp>
          <p:nvSpPr>
            <p:cNvPr id="15374" name="AutoShape 14">
              <a:extLst>
                <a:ext uri="{FF2B5EF4-FFF2-40B4-BE49-F238E27FC236}">
                  <a16:creationId xmlns:a16="http://schemas.microsoft.com/office/drawing/2014/main" id="{C2D61728-D006-4F4E-AD5E-2C30A8FF5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1776"/>
              <a:ext cx="42" cy="1008"/>
            </a:xfrm>
            <a:prstGeom prst="leftBracket">
              <a:avLst>
                <a:gd name="adj" fmla="val 2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AutoShape 15">
              <a:extLst>
                <a:ext uri="{FF2B5EF4-FFF2-40B4-BE49-F238E27FC236}">
                  <a16:creationId xmlns:a16="http://schemas.microsoft.com/office/drawing/2014/main" id="{25DD4FE4-3E2B-4039-989A-197BA4FDE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1776"/>
              <a:ext cx="43" cy="1008"/>
            </a:xfrm>
            <a:prstGeom prst="rightBracket">
              <a:avLst>
                <a:gd name="adj" fmla="val 19534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6" name="Text Box 16">
            <a:extLst>
              <a:ext uri="{FF2B5EF4-FFF2-40B4-BE49-F238E27FC236}">
                <a16:creationId xmlns:a16="http://schemas.microsoft.com/office/drawing/2014/main" id="{30FBECB2-6179-43EC-9935-364C3C8CD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037" y="222771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Matrix of Constants</a:t>
            </a:r>
          </a:p>
        </p:txBody>
      </p:sp>
      <p:sp>
        <p:nvSpPr>
          <p:cNvPr id="17" name="Text Box 41">
            <a:extLst>
              <a:ext uri="{FF2B5EF4-FFF2-40B4-BE49-F238E27FC236}">
                <a16:creationId xmlns:a16="http://schemas.microsoft.com/office/drawing/2014/main" id="{058DA9B6-603B-410F-8343-35AD9EE69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20" y="1440666"/>
            <a:ext cx="415645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1. To solve for ‘x’ we make a ratio of determinants of the matrix of coefficients.</a:t>
            </a:r>
          </a:p>
        </p:txBody>
      </p:sp>
      <p:grpSp>
        <p:nvGrpSpPr>
          <p:cNvPr id="18" name="Group 11">
            <a:extLst>
              <a:ext uri="{FF2B5EF4-FFF2-40B4-BE49-F238E27FC236}">
                <a16:creationId xmlns:a16="http://schemas.microsoft.com/office/drawing/2014/main" id="{332D1982-6A8D-4D4A-B42E-40DB274D16F7}"/>
              </a:ext>
            </a:extLst>
          </p:cNvPr>
          <p:cNvGrpSpPr>
            <a:grpSpLocks/>
          </p:cNvGrpSpPr>
          <p:nvPr/>
        </p:nvGrpSpPr>
        <p:grpSpPr bwMode="auto">
          <a:xfrm>
            <a:off x="2226095" y="2825661"/>
            <a:ext cx="1550377" cy="1600200"/>
            <a:chOff x="3120" y="1392"/>
            <a:chExt cx="1104" cy="1008"/>
          </a:xfrm>
        </p:grpSpPr>
        <p:sp>
          <p:nvSpPr>
            <p:cNvPr id="20" name="AutoShape 13">
              <a:extLst>
                <a:ext uri="{FF2B5EF4-FFF2-40B4-BE49-F238E27FC236}">
                  <a16:creationId xmlns:a16="http://schemas.microsoft.com/office/drawing/2014/main" id="{80798743-955E-404A-9295-D5685FAF2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14">
              <a:extLst>
                <a:ext uri="{FF2B5EF4-FFF2-40B4-BE49-F238E27FC236}">
                  <a16:creationId xmlns:a16="http://schemas.microsoft.com/office/drawing/2014/main" id="{D13A3349-43E0-47CB-BAAE-E3FAF871C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20">
            <a:extLst>
              <a:ext uri="{FF2B5EF4-FFF2-40B4-BE49-F238E27FC236}">
                <a16:creationId xmlns:a16="http://schemas.microsoft.com/office/drawing/2014/main" id="{7F4C2439-65BC-4CD3-BA22-C1528B620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14" y="4244938"/>
            <a:ext cx="8226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x = </a:t>
            </a: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7ABB2B8F-E37C-490B-9FA1-AB60BD186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31" y="3250850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B6816E32-02B0-449D-949A-0126D4989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6924" y="4568104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54645A51-07B5-4009-B9BA-1EB95B799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30" y="4976942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grpSp>
        <p:nvGrpSpPr>
          <p:cNvPr id="27" name="Group 11">
            <a:extLst>
              <a:ext uri="{FF2B5EF4-FFF2-40B4-BE49-F238E27FC236}">
                <a16:creationId xmlns:a16="http://schemas.microsoft.com/office/drawing/2014/main" id="{D66EAEDB-FE1A-4E01-ADD2-C66ED3ADB241}"/>
              </a:ext>
            </a:extLst>
          </p:cNvPr>
          <p:cNvGrpSpPr>
            <a:grpSpLocks/>
          </p:cNvGrpSpPr>
          <p:nvPr/>
        </p:nvGrpSpPr>
        <p:grpSpPr bwMode="auto">
          <a:xfrm>
            <a:off x="2226095" y="4754004"/>
            <a:ext cx="1550377" cy="1600200"/>
            <a:chOff x="3120" y="1392"/>
            <a:chExt cx="1104" cy="1008"/>
          </a:xfrm>
        </p:grpSpPr>
        <p:sp>
          <p:nvSpPr>
            <p:cNvPr id="29" name="AutoShape 13">
              <a:extLst>
                <a:ext uri="{FF2B5EF4-FFF2-40B4-BE49-F238E27FC236}">
                  <a16:creationId xmlns:a16="http://schemas.microsoft.com/office/drawing/2014/main" id="{DEA4EE69-CE1E-4774-8813-CBE8DD7D1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14">
              <a:extLst>
                <a:ext uri="{FF2B5EF4-FFF2-40B4-BE49-F238E27FC236}">
                  <a16:creationId xmlns:a16="http://schemas.microsoft.com/office/drawing/2014/main" id="{2B1ECC36-931B-42C0-B246-673313E6C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41">
                <a:extLst>
                  <a:ext uri="{FF2B5EF4-FFF2-40B4-BE49-F238E27FC236}">
                    <a16:creationId xmlns:a16="http://schemas.microsoft.com/office/drawing/2014/main" id="{594EF68F-695A-4B9C-8945-757EAB618D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6764" y="1532721"/>
                <a:ext cx="4727460" cy="18158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800" dirty="0"/>
                  <a:t>2. In the numerator matrix we replace the coefficients of ‘x’ with the matrix of constants.</a:t>
                </a:r>
              </a:p>
              <a:p>
                <a:r>
                  <a:rPr lang="en-US" altLang="en-US" sz="2800" dirty="0"/>
                  <a:t>We call this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altLang="en-US" sz="2800" dirty="0"/>
              </a:p>
            </p:txBody>
          </p:sp>
        </mc:Choice>
        <mc:Fallback xmlns="">
          <p:sp>
            <p:nvSpPr>
              <p:cNvPr id="31" name="Text Box 41">
                <a:extLst>
                  <a:ext uri="{FF2B5EF4-FFF2-40B4-BE49-F238E27FC236}">
                    <a16:creationId xmlns:a16="http://schemas.microsoft.com/office/drawing/2014/main" id="{594EF68F-695A-4B9C-8945-757EAB618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6764" y="1532721"/>
                <a:ext cx="4727460" cy="1815882"/>
              </a:xfrm>
              <a:prstGeom prst="rect">
                <a:avLst/>
              </a:prstGeom>
              <a:blipFill>
                <a:blip r:embed="rId2"/>
                <a:stretch>
                  <a:fillRect l="-2710" t="-3020" b="-87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11">
            <a:extLst>
              <a:ext uri="{FF2B5EF4-FFF2-40B4-BE49-F238E27FC236}">
                <a16:creationId xmlns:a16="http://schemas.microsoft.com/office/drawing/2014/main" id="{D67028CD-7BD0-4C0A-8A91-7F75F05576A9}"/>
              </a:ext>
            </a:extLst>
          </p:cNvPr>
          <p:cNvGrpSpPr>
            <a:grpSpLocks/>
          </p:cNvGrpSpPr>
          <p:nvPr/>
        </p:nvGrpSpPr>
        <p:grpSpPr bwMode="auto">
          <a:xfrm>
            <a:off x="6461056" y="3045581"/>
            <a:ext cx="1752600" cy="3113088"/>
            <a:chOff x="3120" y="1392"/>
            <a:chExt cx="1248" cy="1961"/>
          </a:xfrm>
        </p:grpSpPr>
        <p:sp>
          <p:nvSpPr>
            <p:cNvPr id="33" name="Text Box 12">
              <a:extLst>
                <a:ext uri="{FF2B5EF4-FFF2-40B4-BE49-F238E27FC236}">
                  <a16:creationId xmlns:a16="http://schemas.microsoft.com/office/drawing/2014/main" id="{A9D846E2-A59D-4E29-9973-A84D80BCA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392"/>
              <a:ext cx="1200" cy="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70C0"/>
                  </a:solidFill>
                </a:rPr>
                <a:t>24    </a:t>
              </a:r>
              <a:r>
                <a:rPr lang="en-US" altLang="en-US" sz="3600" dirty="0">
                  <a:solidFill>
                    <a:srgbClr val="FF0000"/>
                  </a:solidFill>
                </a:rPr>
                <a:t>-6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70C0"/>
                  </a:solidFill>
                </a:rPr>
                <a:t>12</a:t>
              </a:r>
              <a:r>
                <a:rPr lang="en-US" altLang="en-US" sz="3600" dirty="0">
                  <a:solidFill>
                    <a:srgbClr val="FF0000"/>
                  </a:solidFill>
                </a:rPr>
                <a:t>     4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" name="AutoShape 13">
              <a:extLst>
                <a:ext uri="{FF2B5EF4-FFF2-40B4-BE49-F238E27FC236}">
                  <a16:creationId xmlns:a16="http://schemas.microsoft.com/office/drawing/2014/main" id="{F0979748-CEA6-4510-8CB6-3A0868731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4">
              <a:extLst>
                <a:ext uri="{FF2B5EF4-FFF2-40B4-BE49-F238E27FC236}">
                  <a16:creationId xmlns:a16="http://schemas.microsoft.com/office/drawing/2014/main" id="{48AA052D-0F37-4EB5-8F79-131C33840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 Box 20">
            <a:extLst>
              <a:ext uri="{FF2B5EF4-FFF2-40B4-BE49-F238E27FC236}">
                <a16:creationId xmlns:a16="http://schemas.microsoft.com/office/drawing/2014/main" id="{6CF234AE-68E7-4453-8C2D-ED0D03829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600" y="4425861"/>
            <a:ext cx="8226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x = 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1C876AC6-625A-41C6-9B50-0CD48FE6E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292" y="3470770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sp>
        <p:nvSpPr>
          <p:cNvPr id="38" name="Line 22">
            <a:extLst>
              <a:ext uri="{FF2B5EF4-FFF2-40B4-BE49-F238E27FC236}">
                <a16:creationId xmlns:a16="http://schemas.microsoft.com/office/drawing/2014/main" id="{5D291B82-D7A8-4AFD-9F69-4738EF606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1885" y="4788024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27">
            <a:extLst>
              <a:ext uri="{FF2B5EF4-FFF2-40B4-BE49-F238E27FC236}">
                <a16:creationId xmlns:a16="http://schemas.microsoft.com/office/drawing/2014/main" id="{90B81CD1-FA64-4AA5-94E4-690A24021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291" y="5196862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grpSp>
        <p:nvGrpSpPr>
          <p:cNvPr id="40" name="Group 11">
            <a:extLst>
              <a:ext uri="{FF2B5EF4-FFF2-40B4-BE49-F238E27FC236}">
                <a16:creationId xmlns:a16="http://schemas.microsoft.com/office/drawing/2014/main" id="{FF5BCC34-F23E-4A52-AF02-52B864488FE2}"/>
              </a:ext>
            </a:extLst>
          </p:cNvPr>
          <p:cNvGrpSpPr>
            <a:grpSpLocks/>
          </p:cNvGrpSpPr>
          <p:nvPr/>
        </p:nvGrpSpPr>
        <p:grpSpPr bwMode="auto">
          <a:xfrm>
            <a:off x="6421875" y="4976942"/>
            <a:ext cx="1550377" cy="1600200"/>
            <a:chOff x="3120" y="1392"/>
            <a:chExt cx="1104" cy="1008"/>
          </a:xfrm>
        </p:grpSpPr>
        <p:sp>
          <p:nvSpPr>
            <p:cNvPr id="42" name="AutoShape 13">
              <a:extLst>
                <a:ext uri="{FF2B5EF4-FFF2-40B4-BE49-F238E27FC236}">
                  <a16:creationId xmlns:a16="http://schemas.microsoft.com/office/drawing/2014/main" id="{F8F9C881-C2DA-4BC1-9055-55E347248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4">
              <a:extLst>
                <a:ext uri="{FF2B5EF4-FFF2-40B4-BE49-F238E27FC236}">
                  <a16:creationId xmlns:a16="http://schemas.microsoft.com/office/drawing/2014/main" id="{3998E232-4532-4CD5-B4FD-C25FF8BF2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Text Box 8">
            <a:extLst>
              <a:ext uri="{FF2B5EF4-FFF2-40B4-BE49-F238E27FC236}">
                <a16:creationId xmlns:a16="http://schemas.microsoft.com/office/drawing/2014/main" id="{06C53F0D-B0C4-460B-B4CB-3C74AC4ED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144" y="2781420"/>
            <a:ext cx="1685192" cy="31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3    -6</a:t>
            </a: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5     4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</p:txBody>
      </p:sp>
      <p:sp>
        <p:nvSpPr>
          <p:cNvPr id="45" name="Text Box 8">
            <a:extLst>
              <a:ext uri="{FF2B5EF4-FFF2-40B4-BE49-F238E27FC236}">
                <a16:creationId xmlns:a16="http://schemas.microsoft.com/office/drawing/2014/main" id="{035A9C36-225E-4E67-ACF2-9195827AD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214" y="4788024"/>
            <a:ext cx="1685192" cy="31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3    -6</a:t>
            </a: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5     4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</p:txBody>
      </p:sp>
      <p:sp>
        <p:nvSpPr>
          <p:cNvPr id="46" name="Text Box 8">
            <a:extLst>
              <a:ext uri="{FF2B5EF4-FFF2-40B4-BE49-F238E27FC236}">
                <a16:creationId xmlns:a16="http://schemas.microsoft.com/office/drawing/2014/main" id="{71828609-BB24-4671-8C5E-615E0E79E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4560" y="4948741"/>
            <a:ext cx="1685192" cy="31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3    -6</a:t>
            </a: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5     4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241E5CAF-F5A7-4753-AD9B-0F0EBE5D3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32" y="287343"/>
            <a:ext cx="21627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  <a:p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07781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4" grpId="0" animBg="1"/>
      <p:bldP spid="25" grpId="0"/>
      <p:bldP spid="31" grpId="0"/>
      <p:bldP spid="36" grpId="0"/>
      <p:bldP spid="37" grpId="0"/>
      <p:bldP spid="38" grpId="0" animBg="1"/>
      <p:bldP spid="39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>
            <a:extLst>
              <a:ext uri="{FF2B5EF4-FFF2-40B4-BE49-F238E27FC236}">
                <a16:creationId xmlns:a16="http://schemas.microsoft.com/office/drawing/2014/main" id="{9C383CAF-4C9A-4AB8-973C-BE442FDF7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924" y="181753"/>
            <a:ext cx="2895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rgbClr val="FF3300"/>
                </a:solidFill>
              </a:rPr>
              <a:t>Matrix of Coefficients </a:t>
            </a:r>
          </a:p>
        </p:txBody>
      </p:sp>
      <p:grpSp>
        <p:nvGrpSpPr>
          <p:cNvPr id="15367" name="Group 7">
            <a:extLst>
              <a:ext uri="{FF2B5EF4-FFF2-40B4-BE49-F238E27FC236}">
                <a16:creationId xmlns:a16="http://schemas.microsoft.com/office/drawing/2014/main" id="{140C36BF-0C70-4D47-B41D-B368AE93D00B}"/>
              </a:ext>
            </a:extLst>
          </p:cNvPr>
          <p:cNvGrpSpPr>
            <a:grpSpLocks/>
          </p:cNvGrpSpPr>
          <p:nvPr/>
        </p:nvGrpSpPr>
        <p:grpSpPr bwMode="auto">
          <a:xfrm>
            <a:off x="4239747" y="161571"/>
            <a:ext cx="1457691" cy="1531042"/>
            <a:chOff x="3013" y="902"/>
            <a:chExt cx="1038" cy="1043"/>
          </a:xfrm>
        </p:grpSpPr>
        <p:sp>
          <p:nvSpPr>
            <p:cNvPr id="15369" name="AutoShape 9">
              <a:extLst>
                <a:ext uri="{FF2B5EF4-FFF2-40B4-BE49-F238E27FC236}">
                  <a16:creationId xmlns:a16="http://schemas.microsoft.com/office/drawing/2014/main" id="{183421EE-E16F-4B7A-9D14-B1606A5C3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90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>
              <a:extLst>
                <a:ext uri="{FF2B5EF4-FFF2-40B4-BE49-F238E27FC236}">
                  <a16:creationId xmlns:a16="http://schemas.microsoft.com/office/drawing/2014/main" id="{624E6378-6A03-44DD-8312-B422C8B3A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3" y="937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7" name="Group 17">
            <a:extLst>
              <a:ext uri="{FF2B5EF4-FFF2-40B4-BE49-F238E27FC236}">
                <a16:creationId xmlns:a16="http://schemas.microsoft.com/office/drawing/2014/main" id="{1B63E95F-A1AA-40D6-B052-F65E354D6CF3}"/>
              </a:ext>
            </a:extLst>
          </p:cNvPr>
          <p:cNvGrpSpPr>
            <a:grpSpLocks/>
          </p:cNvGrpSpPr>
          <p:nvPr/>
        </p:nvGrpSpPr>
        <p:grpSpPr bwMode="auto">
          <a:xfrm>
            <a:off x="6014823" y="189469"/>
            <a:ext cx="754063" cy="1449601"/>
            <a:chOff x="4464" y="1776"/>
            <a:chExt cx="475" cy="1008"/>
          </a:xfrm>
        </p:grpSpPr>
        <p:sp>
          <p:nvSpPr>
            <p:cNvPr id="15374" name="AutoShape 14">
              <a:extLst>
                <a:ext uri="{FF2B5EF4-FFF2-40B4-BE49-F238E27FC236}">
                  <a16:creationId xmlns:a16="http://schemas.microsoft.com/office/drawing/2014/main" id="{C2D61728-D006-4F4E-AD5E-2C30A8FF5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1776"/>
              <a:ext cx="42" cy="1008"/>
            </a:xfrm>
            <a:prstGeom prst="leftBracket">
              <a:avLst>
                <a:gd name="adj" fmla="val 2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AutoShape 15">
              <a:extLst>
                <a:ext uri="{FF2B5EF4-FFF2-40B4-BE49-F238E27FC236}">
                  <a16:creationId xmlns:a16="http://schemas.microsoft.com/office/drawing/2014/main" id="{25DD4FE4-3E2B-4039-989A-197BA4FDE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1776"/>
              <a:ext cx="43" cy="1008"/>
            </a:xfrm>
            <a:prstGeom prst="rightBracket">
              <a:avLst>
                <a:gd name="adj" fmla="val 19534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6" name="Text Box 16">
            <a:extLst>
              <a:ext uri="{FF2B5EF4-FFF2-40B4-BE49-F238E27FC236}">
                <a16:creationId xmlns:a16="http://schemas.microsoft.com/office/drawing/2014/main" id="{30FBECB2-6179-43EC-9935-364C3C8CD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037" y="222771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Matrix of Constants</a:t>
            </a:r>
          </a:p>
        </p:txBody>
      </p:sp>
      <p:sp>
        <p:nvSpPr>
          <p:cNvPr id="17" name="Text Box 41">
            <a:extLst>
              <a:ext uri="{FF2B5EF4-FFF2-40B4-BE49-F238E27FC236}">
                <a16:creationId xmlns:a16="http://schemas.microsoft.com/office/drawing/2014/main" id="{058DA9B6-603B-410F-8343-35AD9EE69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98" y="1580228"/>
            <a:ext cx="66749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3. Find the ratio of determinants.</a:t>
            </a:r>
          </a:p>
        </p:txBody>
      </p:sp>
      <p:grpSp>
        <p:nvGrpSpPr>
          <p:cNvPr id="32" name="Group 11">
            <a:extLst>
              <a:ext uri="{FF2B5EF4-FFF2-40B4-BE49-F238E27FC236}">
                <a16:creationId xmlns:a16="http://schemas.microsoft.com/office/drawing/2014/main" id="{D67028CD-7BD0-4C0A-8A91-7F75F05576A9}"/>
              </a:ext>
            </a:extLst>
          </p:cNvPr>
          <p:cNvGrpSpPr>
            <a:grpSpLocks/>
          </p:cNvGrpSpPr>
          <p:nvPr/>
        </p:nvGrpSpPr>
        <p:grpSpPr bwMode="auto">
          <a:xfrm>
            <a:off x="2134189" y="2301352"/>
            <a:ext cx="1752600" cy="3140076"/>
            <a:chOff x="3120" y="1392"/>
            <a:chExt cx="1248" cy="1978"/>
          </a:xfrm>
        </p:grpSpPr>
        <p:sp>
          <p:nvSpPr>
            <p:cNvPr id="33" name="Text Box 12">
              <a:extLst>
                <a:ext uri="{FF2B5EF4-FFF2-40B4-BE49-F238E27FC236}">
                  <a16:creationId xmlns:a16="http://schemas.microsoft.com/office/drawing/2014/main" id="{A9D846E2-A59D-4E29-9973-A84D80BCA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392"/>
              <a:ext cx="1200" cy="1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70C0"/>
                  </a:solidFill>
                </a:rPr>
                <a:t>24    </a:t>
              </a:r>
              <a:r>
                <a:rPr lang="en-US" altLang="en-US" sz="3600" dirty="0">
                  <a:solidFill>
                    <a:srgbClr val="FF0000"/>
                  </a:solidFill>
                </a:rPr>
                <a:t>-6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70C0"/>
                  </a:solidFill>
                </a:rPr>
                <a:t>12</a:t>
              </a:r>
              <a:r>
                <a:rPr lang="en-US" altLang="en-US" sz="3600" dirty="0">
                  <a:solidFill>
                    <a:srgbClr val="FF0000"/>
                  </a:solidFill>
                </a:rPr>
                <a:t>     4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" name="AutoShape 13">
              <a:extLst>
                <a:ext uri="{FF2B5EF4-FFF2-40B4-BE49-F238E27FC236}">
                  <a16:creationId xmlns:a16="http://schemas.microsoft.com/office/drawing/2014/main" id="{F0979748-CEA6-4510-8CB6-3A0868731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4">
              <a:extLst>
                <a:ext uri="{FF2B5EF4-FFF2-40B4-BE49-F238E27FC236}">
                  <a16:creationId xmlns:a16="http://schemas.microsoft.com/office/drawing/2014/main" id="{48AA052D-0F37-4EB5-8F79-131C33840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 Box 20">
            <a:extLst>
              <a:ext uri="{FF2B5EF4-FFF2-40B4-BE49-F238E27FC236}">
                <a16:creationId xmlns:a16="http://schemas.microsoft.com/office/drawing/2014/main" id="{6CF234AE-68E7-4453-8C2D-ED0D03829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733" y="3681632"/>
            <a:ext cx="8226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x = 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1C876AC6-625A-41C6-9B50-0CD48FE6E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425" y="2726541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sp>
        <p:nvSpPr>
          <p:cNvPr id="38" name="Line 22">
            <a:extLst>
              <a:ext uri="{FF2B5EF4-FFF2-40B4-BE49-F238E27FC236}">
                <a16:creationId xmlns:a16="http://schemas.microsoft.com/office/drawing/2014/main" id="{5D291B82-D7A8-4AFD-9F69-4738EF606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5018" y="4043795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27">
            <a:extLst>
              <a:ext uri="{FF2B5EF4-FFF2-40B4-BE49-F238E27FC236}">
                <a16:creationId xmlns:a16="http://schemas.microsoft.com/office/drawing/2014/main" id="{90B81CD1-FA64-4AA5-94E4-690A24021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424" y="4452633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grpSp>
        <p:nvGrpSpPr>
          <p:cNvPr id="40" name="Group 11">
            <a:extLst>
              <a:ext uri="{FF2B5EF4-FFF2-40B4-BE49-F238E27FC236}">
                <a16:creationId xmlns:a16="http://schemas.microsoft.com/office/drawing/2014/main" id="{FF5BCC34-F23E-4A52-AF02-52B864488FE2}"/>
              </a:ext>
            </a:extLst>
          </p:cNvPr>
          <p:cNvGrpSpPr>
            <a:grpSpLocks/>
          </p:cNvGrpSpPr>
          <p:nvPr/>
        </p:nvGrpSpPr>
        <p:grpSpPr bwMode="auto">
          <a:xfrm>
            <a:off x="2125300" y="4149386"/>
            <a:ext cx="1752600" cy="3113088"/>
            <a:chOff x="3120" y="1392"/>
            <a:chExt cx="1248" cy="1961"/>
          </a:xfrm>
        </p:grpSpPr>
        <p:sp>
          <p:nvSpPr>
            <p:cNvPr id="41" name="Text Box 12">
              <a:extLst>
                <a:ext uri="{FF2B5EF4-FFF2-40B4-BE49-F238E27FC236}">
                  <a16:creationId xmlns:a16="http://schemas.microsoft.com/office/drawing/2014/main" id="{20F01E07-B6D1-4EC8-ABFD-033061901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392"/>
              <a:ext cx="1200" cy="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0000"/>
                  </a:solidFill>
                </a:rPr>
                <a:t>3     -6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0000"/>
                  </a:solidFill>
                </a:rPr>
                <a:t>5      4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2" name="AutoShape 13">
              <a:extLst>
                <a:ext uri="{FF2B5EF4-FFF2-40B4-BE49-F238E27FC236}">
                  <a16:creationId xmlns:a16="http://schemas.microsoft.com/office/drawing/2014/main" id="{F8F9C881-C2DA-4BC1-9055-55E347248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4">
              <a:extLst>
                <a:ext uri="{FF2B5EF4-FFF2-40B4-BE49-F238E27FC236}">
                  <a16:creationId xmlns:a16="http://schemas.microsoft.com/office/drawing/2014/main" id="{3998E232-4532-4CD5-B4FD-C25FF8BF2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" name="Group 7">
            <a:extLst>
              <a:ext uri="{FF2B5EF4-FFF2-40B4-BE49-F238E27FC236}">
                <a16:creationId xmlns:a16="http://schemas.microsoft.com/office/drawing/2014/main" id="{EA6FA47D-4DE7-4B0F-9F2E-D12A1F922667}"/>
              </a:ext>
            </a:extLst>
          </p:cNvPr>
          <p:cNvGrpSpPr>
            <a:grpSpLocks/>
          </p:cNvGrpSpPr>
          <p:nvPr/>
        </p:nvGrpSpPr>
        <p:grpSpPr bwMode="auto">
          <a:xfrm>
            <a:off x="2435539" y="2486560"/>
            <a:ext cx="2563813" cy="1235075"/>
            <a:chOff x="816" y="2592"/>
            <a:chExt cx="1615" cy="778"/>
          </a:xfrm>
        </p:grpSpPr>
        <p:sp>
          <p:nvSpPr>
            <p:cNvPr id="45" name="Line 4">
              <a:extLst>
                <a:ext uri="{FF2B5EF4-FFF2-40B4-BE49-F238E27FC236}">
                  <a16:creationId xmlns:a16="http://schemas.microsoft.com/office/drawing/2014/main" id="{35B05AA1-E08A-4695-B458-9032BE184E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762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">
              <a:extLst>
                <a:ext uri="{FF2B5EF4-FFF2-40B4-BE49-F238E27FC236}">
                  <a16:creationId xmlns:a16="http://schemas.microsoft.com/office/drawing/2014/main" id="{78A37D9D-BA7C-4E11-8AE4-A6A1F23DD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8" y="3360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6">
              <a:extLst>
                <a:ext uri="{FF2B5EF4-FFF2-40B4-BE49-F238E27FC236}">
                  <a16:creationId xmlns:a16="http://schemas.microsoft.com/office/drawing/2014/main" id="{6FABF085-3ED2-4649-8709-09EBEE7414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3168"/>
              <a:ext cx="127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" name="Group 12">
            <a:extLst>
              <a:ext uri="{FF2B5EF4-FFF2-40B4-BE49-F238E27FC236}">
                <a16:creationId xmlns:a16="http://schemas.microsoft.com/office/drawing/2014/main" id="{3F4473FC-8112-4038-A3E4-84558F5E4788}"/>
              </a:ext>
            </a:extLst>
          </p:cNvPr>
          <p:cNvGrpSpPr>
            <a:grpSpLocks/>
          </p:cNvGrpSpPr>
          <p:nvPr/>
        </p:nvGrpSpPr>
        <p:grpSpPr bwMode="auto">
          <a:xfrm>
            <a:off x="2167893" y="2362654"/>
            <a:ext cx="4267200" cy="1447800"/>
            <a:chOff x="816" y="2448"/>
            <a:chExt cx="2448" cy="912"/>
          </a:xfrm>
        </p:grpSpPr>
        <p:sp>
          <p:nvSpPr>
            <p:cNvPr id="49" name="Line 13">
              <a:extLst>
                <a:ext uri="{FF2B5EF4-FFF2-40B4-BE49-F238E27FC236}">
                  <a16:creationId xmlns:a16="http://schemas.microsoft.com/office/drawing/2014/main" id="{2C11BB1A-52BF-425D-8F22-40D9D1E4F1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448"/>
              <a:ext cx="864" cy="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4">
              <a:extLst>
                <a:ext uri="{FF2B5EF4-FFF2-40B4-BE49-F238E27FC236}">
                  <a16:creationId xmlns:a16="http://schemas.microsoft.com/office/drawing/2014/main" id="{F2C09EB0-E7C9-463E-8B5E-30F057C7A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4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5">
              <a:extLst>
                <a:ext uri="{FF2B5EF4-FFF2-40B4-BE49-F238E27FC236}">
                  <a16:creationId xmlns:a16="http://schemas.microsoft.com/office/drawing/2014/main" id="{F382FADB-3DB0-438D-97D8-867DB06F9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448"/>
              <a:ext cx="14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Text Box 16">
            <a:extLst>
              <a:ext uri="{FF2B5EF4-FFF2-40B4-BE49-F238E27FC236}">
                <a16:creationId xmlns:a16="http://schemas.microsoft.com/office/drawing/2014/main" id="{12C22A20-0EDD-41B4-ADA8-1EEBADBA2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178" y="2737022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(24)(4)</a:t>
            </a:r>
          </a:p>
        </p:txBody>
      </p:sp>
      <p:sp>
        <p:nvSpPr>
          <p:cNvPr id="53" name="Text Box 17">
            <a:extLst>
              <a:ext uri="{FF2B5EF4-FFF2-40B4-BE49-F238E27FC236}">
                <a16:creationId xmlns:a16="http://schemas.microsoft.com/office/drawing/2014/main" id="{572920A0-94D1-466A-B85C-D398CA8C3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578" y="2737022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  – 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rgbClr val="FF3300"/>
                </a:solidFill>
              </a:rPr>
              <a:t>(12)(-6)</a:t>
            </a:r>
          </a:p>
        </p:txBody>
      </p:sp>
      <p:sp>
        <p:nvSpPr>
          <p:cNvPr id="55" name="Text Box 19">
            <a:extLst>
              <a:ext uri="{FF2B5EF4-FFF2-40B4-BE49-F238E27FC236}">
                <a16:creationId xmlns:a16="http://schemas.microsoft.com/office/drawing/2014/main" id="{69DC93CC-DCA0-415F-B650-54C942E8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7418" y="2729031"/>
            <a:ext cx="137658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 168 </a:t>
            </a:r>
          </a:p>
        </p:txBody>
      </p:sp>
      <p:grpSp>
        <p:nvGrpSpPr>
          <p:cNvPr id="56" name="Group 7">
            <a:extLst>
              <a:ext uri="{FF2B5EF4-FFF2-40B4-BE49-F238E27FC236}">
                <a16:creationId xmlns:a16="http://schemas.microsoft.com/office/drawing/2014/main" id="{F9F9156D-A9AC-4DA7-9E43-E05F4A2E9560}"/>
              </a:ext>
            </a:extLst>
          </p:cNvPr>
          <p:cNvGrpSpPr>
            <a:grpSpLocks/>
          </p:cNvGrpSpPr>
          <p:nvPr/>
        </p:nvGrpSpPr>
        <p:grpSpPr bwMode="auto">
          <a:xfrm>
            <a:off x="2202847" y="4383489"/>
            <a:ext cx="2563813" cy="1235075"/>
            <a:chOff x="816" y="2592"/>
            <a:chExt cx="1615" cy="778"/>
          </a:xfrm>
        </p:grpSpPr>
        <p:sp>
          <p:nvSpPr>
            <p:cNvPr id="57" name="Line 4">
              <a:extLst>
                <a:ext uri="{FF2B5EF4-FFF2-40B4-BE49-F238E27FC236}">
                  <a16:creationId xmlns:a16="http://schemas.microsoft.com/office/drawing/2014/main" id="{1874C99E-A589-4B06-86D9-F484C0728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762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">
              <a:extLst>
                <a:ext uri="{FF2B5EF4-FFF2-40B4-BE49-F238E27FC236}">
                  <a16:creationId xmlns:a16="http://schemas.microsoft.com/office/drawing/2014/main" id="{40CAAC64-734C-4199-9201-A488AC89AD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8" y="3360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6">
              <a:extLst>
                <a:ext uri="{FF2B5EF4-FFF2-40B4-BE49-F238E27FC236}">
                  <a16:creationId xmlns:a16="http://schemas.microsoft.com/office/drawing/2014/main" id="{46B0EBFB-394F-4ECB-850F-E9318D4698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3168"/>
              <a:ext cx="127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12">
            <a:extLst>
              <a:ext uri="{FF2B5EF4-FFF2-40B4-BE49-F238E27FC236}">
                <a16:creationId xmlns:a16="http://schemas.microsoft.com/office/drawing/2014/main" id="{F2298B5A-1D4A-4F28-8970-5CE7DA6081E7}"/>
              </a:ext>
            </a:extLst>
          </p:cNvPr>
          <p:cNvGrpSpPr>
            <a:grpSpLocks/>
          </p:cNvGrpSpPr>
          <p:nvPr/>
        </p:nvGrpSpPr>
        <p:grpSpPr bwMode="auto">
          <a:xfrm>
            <a:off x="2202847" y="4154889"/>
            <a:ext cx="4267200" cy="1447800"/>
            <a:chOff x="816" y="2448"/>
            <a:chExt cx="2448" cy="912"/>
          </a:xfrm>
        </p:grpSpPr>
        <p:sp>
          <p:nvSpPr>
            <p:cNvPr id="61" name="Line 13">
              <a:extLst>
                <a:ext uri="{FF2B5EF4-FFF2-40B4-BE49-F238E27FC236}">
                  <a16:creationId xmlns:a16="http://schemas.microsoft.com/office/drawing/2014/main" id="{D226CDBA-072E-4FC2-8574-8934245A55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448"/>
              <a:ext cx="864" cy="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4">
              <a:extLst>
                <a:ext uri="{FF2B5EF4-FFF2-40B4-BE49-F238E27FC236}">
                  <a16:creationId xmlns:a16="http://schemas.microsoft.com/office/drawing/2014/main" id="{EEF9041F-1263-4609-8D41-880B92857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4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5">
              <a:extLst>
                <a:ext uri="{FF2B5EF4-FFF2-40B4-BE49-F238E27FC236}">
                  <a16:creationId xmlns:a16="http://schemas.microsoft.com/office/drawing/2014/main" id="{587AD6CC-F1B5-42A1-9E1D-E9C36CE79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448"/>
              <a:ext cx="14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" name="Text Box 16">
            <a:extLst>
              <a:ext uri="{FF2B5EF4-FFF2-40B4-BE49-F238E27FC236}">
                <a16:creationId xmlns:a16="http://schemas.microsoft.com/office/drawing/2014/main" id="{CCC76FC3-D391-4DA9-BB5F-B26F9A145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047" y="4688289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(3)(4)</a:t>
            </a:r>
          </a:p>
        </p:txBody>
      </p:sp>
      <p:sp>
        <p:nvSpPr>
          <p:cNvPr id="65" name="Text Box 17">
            <a:extLst>
              <a:ext uri="{FF2B5EF4-FFF2-40B4-BE49-F238E27FC236}">
                <a16:creationId xmlns:a16="http://schemas.microsoft.com/office/drawing/2014/main" id="{EA563895-EBB8-40A5-BE0C-301137A9B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447" y="4688289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  – 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rgbClr val="FF3300"/>
                </a:solidFill>
              </a:rPr>
              <a:t>(5)(-6)</a:t>
            </a:r>
          </a:p>
        </p:txBody>
      </p:sp>
      <p:sp>
        <p:nvSpPr>
          <p:cNvPr id="66" name="Text Box 19">
            <a:extLst>
              <a:ext uri="{FF2B5EF4-FFF2-40B4-BE49-F238E27FC236}">
                <a16:creationId xmlns:a16="http://schemas.microsoft.com/office/drawing/2014/main" id="{1387D6BA-6EE2-4142-A2B1-6CCEDE043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3287" y="4680298"/>
            <a:ext cx="1181098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 42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CCCD0A-40B8-421A-8B6D-0CAC42FA78BB}"/>
                  </a:ext>
                </a:extLst>
              </p:cNvPr>
              <p:cNvSpPr txBox="1"/>
              <p:nvPr/>
            </p:nvSpPr>
            <p:spPr>
              <a:xfrm>
                <a:off x="5314039" y="5566000"/>
                <a:ext cx="154048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168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CCCD0A-40B8-421A-8B6D-0CAC42FA78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039" y="5566000"/>
                <a:ext cx="1540485" cy="925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DB35C83-8B85-4C08-83E1-441326BEA88E}"/>
                  </a:ext>
                </a:extLst>
              </p:cNvPr>
              <p:cNvSpPr txBox="1"/>
              <p:nvPr/>
            </p:nvSpPr>
            <p:spPr>
              <a:xfrm>
                <a:off x="7090671" y="5855047"/>
                <a:ext cx="1085232" cy="4924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DB35C83-8B85-4C08-83E1-441326BEA8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671" y="5855047"/>
                <a:ext cx="108523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4">
            <a:extLst>
              <a:ext uri="{FF2B5EF4-FFF2-40B4-BE49-F238E27FC236}">
                <a16:creationId xmlns:a16="http://schemas.microsoft.com/office/drawing/2014/main" id="{90E2ADAD-F3EA-4FDE-AB27-A6CA8DA60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32" y="287343"/>
            <a:ext cx="21627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  <a:p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8" name="Text Box 8">
            <a:extLst>
              <a:ext uri="{FF2B5EF4-FFF2-40B4-BE49-F238E27FC236}">
                <a16:creationId xmlns:a16="http://schemas.microsoft.com/office/drawing/2014/main" id="{00747E8D-C46B-4182-A930-A131B742E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7306" y="84195"/>
            <a:ext cx="168519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3    -6</a:t>
            </a: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5     4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</p:txBody>
      </p:sp>
      <p:sp>
        <p:nvSpPr>
          <p:cNvPr id="69" name="Text Box 13">
            <a:extLst>
              <a:ext uri="{FF2B5EF4-FFF2-40B4-BE49-F238E27FC236}">
                <a16:creationId xmlns:a16="http://schemas.microsoft.com/office/drawing/2014/main" id="{1C89F767-AE78-4063-A2C8-F4B631512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493" y="189469"/>
            <a:ext cx="1685925" cy="230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24</a:t>
            </a: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12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2" grpId="0"/>
      <p:bldP spid="53" grpId="0"/>
      <p:bldP spid="55" grpId="0" animBg="1"/>
      <p:bldP spid="64" grpId="0"/>
      <p:bldP spid="65" grpId="0"/>
      <p:bldP spid="66" grpId="0" animBg="1"/>
      <p:bldP spid="3" grpId="0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>
            <a:extLst>
              <a:ext uri="{FF2B5EF4-FFF2-40B4-BE49-F238E27FC236}">
                <a16:creationId xmlns:a16="http://schemas.microsoft.com/office/drawing/2014/main" id="{9C383CAF-4C9A-4AB8-973C-BE442FDF7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924" y="181753"/>
            <a:ext cx="2895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rgbClr val="FF3300"/>
                </a:solidFill>
              </a:rPr>
              <a:t>Matrix of Coefficients </a:t>
            </a:r>
          </a:p>
        </p:txBody>
      </p:sp>
      <p:grpSp>
        <p:nvGrpSpPr>
          <p:cNvPr id="15367" name="Group 7">
            <a:extLst>
              <a:ext uri="{FF2B5EF4-FFF2-40B4-BE49-F238E27FC236}">
                <a16:creationId xmlns:a16="http://schemas.microsoft.com/office/drawing/2014/main" id="{140C36BF-0C70-4D47-B41D-B368AE93D00B}"/>
              </a:ext>
            </a:extLst>
          </p:cNvPr>
          <p:cNvGrpSpPr>
            <a:grpSpLocks/>
          </p:cNvGrpSpPr>
          <p:nvPr/>
        </p:nvGrpSpPr>
        <p:grpSpPr bwMode="auto">
          <a:xfrm>
            <a:off x="4239748" y="76432"/>
            <a:ext cx="1881798" cy="3139884"/>
            <a:chOff x="3013" y="844"/>
            <a:chExt cx="1340" cy="2139"/>
          </a:xfrm>
        </p:grpSpPr>
        <p:sp>
          <p:nvSpPr>
            <p:cNvPr id="15368" name="Text Box 8">
              <a:extLst>
                <a:ext uri="{FF2B5EF4-FFF2-40B4-BE49-F238E27FC236}">
                  <a16:creationId xmlns:a16="http://schemas.microsoft.com/office/drawing/2014/main" id="{CD84B3B5-62B9-4C2C-A1D7-3E2DA922A6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" y="844"/>
              <a:ext cx="1200" cy="2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3300"/>
                  </a:solidFill>
                </a:rPr>
                <a:t>3    -6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3300"/>
                  </a:solidFill>
                </a:rPr>
                <a:t>5     4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33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3300"/>
                </a:solidFill>
              </a:endParaRPr>
            </a:p>
          </p:txBody>
        </p:sp>
        <p:sp>
          <p:nvSpPr>
            <p:cNvPr id="15369" name="AutoShape 9">
              <a:extLst>
                <a:ext uri="{FF2B5EF4-FFF2-40B4-BE49-F238E27FC236}">
                  <a16:creationId xmlns:a16="http://schemas.microsoft.com/office/drawing/2014/main" id="{183421EE-E16F-4B7A-9D14-B1606A5C3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90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>
              <a:extLst>
                <a:ext uri="{FF2B5EF4-FFF2-40B4-BE49-F238E27FC236}">
                  <a16:creationId xmlns:a16="http://schemas.microsoft.com/office/drawing/2014/main" id="{624E6378-6A03-44DD-8312-B422C8B3A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3" y="937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7" name="Group 17">
            <a:extLst>
              <a:ext uri="{FF2B5EF4-FFF2-40B4-BE49-F238E27FC236}">
                <a16:creationId xmlns:a16="http://schemas.microsoft.com/office/drawing/2014/main" id="{1B63E95F-A1AA-40D6-B052-F65E354D6CF3}"/>
              </a:ext>
            </a:extLst>
          </p:cNvPr>
          <p:cNvGrpSpPr>
            <a:grpSpLocks/>
          </p:cNvGrpSpPr>
          <p:nvPr/>
        </p:nvGrpSpPr>
        <p:grpSpPr bwMode="auto">
          <a:xfrm>
            <a:off x="6014818" y="189469"/>
            <a:ext cx="1752600" cy="2308145"/>
            <a:chOff x="4464" y="1776"/>
            <a:chExt cx="1104" cy="1605"/>
          </a:xfrm>
        </p:grpSpPr>
        <p:sp>
          <p:nvSpPr>
            <p:cNvPr id="15373" name="Text Box 13">
              <a:extLst>
                <a:ext uri="{FF2B5EF4-FFF2-40B4-BE49-F238E27FC236}">
                  <a16:creationId xmlns:a16="http://schemas.microsoft.com/office/drawing/2014/main" id="{5311FE06-F4FD-460F-B472-B2977DEB3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6" y="1776"/>
              <a:ext cx="1062" cy="1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70C0"/>
                  </a:solidFill>
                </a:rPr>
                <a:t>24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0070C0"/>
                  </a:solidFill>
                </a:rPr>
                <a:t>12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66CCFF"/>
                </a:solidFill>
              </a:endParaRPr>
            </a:p>
          </p:txBody>
        </p:sp>
        <p:sp>
          <p:nvSpPr>
            <p:cNvPr id="15374" name="AutoShape 14">
              <a:extLst>
                <a:ext uri="{FF2B5EF4-FFF2-40B4-BE49-F238E27FC236}">
                  <a16:creationId xmlns:a16="http://schemas.microsoft.com/office/drawing/2014/main" id="{C2D61728-D006-4F4E-AD5E-2C30A8FF5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1776"/>
              <a:ext cx="42" cy="1008"/>
            </a:xfrm>
            <a:prstGeom prst="leftBracket">
              <a:avLst>
                <a:gd name="adj" fmla="val 2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AutoShape 15">
              <a:extLst>
                <a:ext uri="{FF2B5EF4-FFF2-40B4-BE49-F238E27FC236}">
                  <a16:creationId xmlns:a16="http://schemas.microsoft.com/office/drawing/2014/main" id="{25DD4FE4-3E2B-4039-989A-197BA4FDE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1776"/>
              <a:ext cx="43" cy="1008"/>
            </a:xfrm>
            <a:prstGeom prst="rightBracket">
              <a:avLst>
                <a:gd name="adj" fmla="val 19534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6" name="Text Box 16">
            <a:extLst>
              <a:ext uri="{FF2B5EF4-FFF2-40B4-BE49-F238E27FC236}">
                <a16:creationId xmlns:a16="http://schemas.microsoft.com/office/drawing/2014/main" id="{30FBECB2-6179-43EC-9935-364C3C8CD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037" y="222771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Matrix of Constants</a:t>
            </a:r>
          </a:p>
        </p:txBody>
      </p:sp>
      <p:sp>
        <p:nvSpPr>
          <p:cNvPr id="17" name="Text Box 41">
            <a:extLst>
              <a:ext uri="{FF2B5EF4-FFF2-40B4-BE49-F238E27FC236}">
                <a16:creationId xmlns:a16="http://schemas.microsoft.com/office/drawing/2014/main" id="{058DA9B6-603B-410F-8343-35AD9EE69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2829" y="1440666"/>
            <a:ext cx="415645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1. To solve for ‘y’ we make a ratio of determinants of the matrix of coefficients.</a:t>
            </a:r>
          </a:p>
        </p:txBody>
      </p:sp>
      <p:grpSp>
        <p:nvGrpSpPr>
          <p:cNvPr id="18" name="Group 11">
            <a:extLst>
              <a:ext uri="{FF2B5EF4-FFF2-40B4-BE49-F238E27FC236}">
                <a16:creationId xmlns:a16="http://schemas.microsoft.com/office/drawing/2014/main" id="{332D1982-6A8D-4D4A-B42E-40DB274D16F7}"/>
              </a:ext>
            </a:extLst>
          </p:cNvPr>
          <p:cNvGrpSpPr>
            <a:grpSpLocks/>
          </p:cNvGrpSpPr>
          <p:nvPr/>
        </p:nvGrpSpPr>
        <p:grpSpPr bwMode="auto">
          <a:xfrm>
            <a:off x="2226095" y="2825661"/>
            <a:ext cx="1550377" cy="1600200"/>
            <a:chOff x="3120" y="1392"/>
            <a:chExt cx="1104" cy="1008"/>
          </a:xfrm>
        </p:grpSpPr>
        <p:sp>
          <p:nvSpPr>
            <p:cNvPr id="20" name="AutoShape 13">
              <a:extLst>
                <a:ext uri="{FF2B5EF4-FFF2-40B4-BE49-F238E27FC236}">
                  <a16:creationId xmlns:a16="http://schemas.microsoft.com/office/drawing/2014/main" id="{80798743-955E-404A-9295-D5685FAF2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14">
              <a:extLst>
                <a:ext uri="{FF2B5EF4-FFF2-40B4-BE49-F238E27FC236}">
                  <a16:creationId xmlns:a16="http://schemas.microsoft.com/office/drawing/2014/main" id="{D13A3349-43E0-47CB-BAAE-E3FAF871C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20">
            <a:extLst>
              <a:ext uri="{FF2B5EF4-FFF2-40B4-BE49-F238E27FC236}">
                <a16:creationId xmlns:a16="http://schemas.microsoft.com/office/drawing/2014/main" id="{7F4C2439-65BC-4CD3-BA22-C1528B620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14" y="4244938"/>
            <a:ext cx="8226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y = </a:t>
            </a: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7ABB2B8F-E37C-490B-9FA1-AB60BD186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31" y="3250850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B6816E32-02B0-449D-949A-0126D4989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6924" y="4568104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54645A51-07B5-4009-B9BA-1EB95B799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30" y="4976942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grpSp>
        <p:nvGrpSpPr>
          <p:cNvPr id="27" name="Group 11">
            <a:extLst>
              <a:ext uri="{FF2B5EF4-FFF2-40B4-BE49-F238E27FC236}">
                <a16:creationId xmlns:a16="http://schemas.microsoft.com/office/drawing/2014/main" id="{D66EAEDB-FE1A-4E01-ADD2-C66ED3ADB241}"/>
              </a:ext>
            </a:extLst>
          </p:cNvPr>
          <p:cNvGrpSpPr>
            <a:grpSpLocks/>
          </p:cNvGrpSpPr>
          <p:nvPr/>
        </p:nvGrpSpPr>
        <p:grpSpPr bwMode="auto">
          <a:xfrm>
            <a:off x="2226095" y="4754004"/>
            <a:ext cx="1550377" cy="1600200"/>
            <a:chOff x="3120" y="1392"/>
            <a:chExt cx="1104" cy="1008"/>
          </a:xfrm>
        </p:grpSpPr>
        <p:sp>
          <p:nvSpPr>
            <p:cNvPr id="29" name="AutoShape 13">
              <a:extLst>
                <a:ext uri="{FF2B5EF4-FFF2-40B4-BE49-F238E27FC236}">
                  <a16:creationId xmlns:a16="http://schemas.microsoft.com/office/drawing/2014/main" id="{DEA4EE69-CE1E-4774-8813-CBE8DD7D1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14">
              <a:extLst>
                <a:ext uri="{FF2B5EF4-FFF2-40B4-BE49-F238E27FC236}">
                  <a16:creationId xmlns:a16="http://schemas.microsoft.com/office/drawing/2014/main" id="{2B1ECC36-931B-42C0-B246-673313E6C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41">
                <a:extLst>
                  <a:ext uri="{FF2B5EF4-FFF2-40B4-BE49-F238E27FC236}">
                    <a16:creationId xmlns:a16="http://schemas.microsoft.com/office/drawing/2014/main" id="{594EF68F-695A-4B9C-8945-757EAB618D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5197" y="1555368"/>
                <a:ext cx="4636418" cy="1849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800" dirty="0"/>
                  <a:t>2. In the numerator matrix we replace the coefficients of ‘y’ with the matrix of constants. We call this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800" dirty="0"/>
              </a:p>
            </p:txBody>
          </p:sp>
        </mc:Choice>
        <mc:Fallback xmlns="">
          <p:sp>
            <p:nvSpPr>
              <p:cNvPr id="31" name="Text Box 41">
                <a:extLst>
                  <a:ext uri="{FF2B5EF4-FFF2-40B4-BE49-F238E27FC236}">
                    <a16:creationId xmlns:a16="http://schemas.microsoft.com/office/drawing/2014/main" id="{594EF68F-695A-4B9C-8945-757EAB618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5197" y="1555368"/>
                <a:ext cx="4636418" cy="1849865"/>
              </a:xfrm>
              <a:prstGeom prst="rect">
                <a:avLst/>
              </a:prstGeom>
              <a:blipFill>
                <a:blip r:embed="rId2"/>
                <a:stretch>
                  <a:fillRect l="-2628" t="-2961" r="-1840" b="-65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11">
            <a:extLst>
              <a:ext uri="{FF2B5EF4-FFF2-40B4-BE49-F238E27FC236}">
                <a16:creationId xmlns:a16="http://schemas.microsoft.com/office/drawing/2014/main" id="{D67028CD-7BD0-4C0A-8A91-7F75F05576A9}"/>
              </a:ext>
            </a:extLst>
          </p:cNvPr>
          <p:cNvGrpSpPr>
            <a:grpSpLocks/>
          </p:cNvGrpSpPr>
          <p:nvPr/>
        </p:nvGrpSpPr>
        <p:grpSpPr bwMode="auto">
          <a:xfrm>
            <a:off x="6461056" y="3045581"/>
            <a:ext cx="1752600" cy="3140076"/>
            <a:chOff x="3120" y="1392"/>
            <a:chExt cx="1248" cy="1978"/>
          </a:xfrm>
        </p:grpSpPr>
        <p:sp>
          <p:nvSpPr>
            <p:cNvPr id="33" name="Text Box 12">
              <a:extLst>
                <a:ext uri="{FF2B5EF4-FFF2-40B4-BE49-F238E27FC236}">
                  <a16:creationId xmlns:a16="http://schemas.microsoft.com/office/drawing/2014/main" id="{A9D846E2-A59D-4E29-9973-A84D80BCA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392"/>
              <a:ext cx="1200" cy="1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0000"/>
                  </a:solidFill>
                </a:rPr>
                <a:t>3</a:t>
              </a:r>
              <a:r>
                <a:rPr lang="en-US" altLang="en-US" sz="3600" dirty="0">
                  <a:solidFill>
                    <a:srgbClr val="0070C0"/>
                  </a:solidFill>
                </a:rPr>
                <a:t>      24</a:t>
              </a:r>
              <a:endParaRPr lang="en-US" altLang="en-US" sz="3600" dirty="0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0000"/>
                  </a:solidFill>
                </a:rPr>
                <a:t>5</a:t>
              </a:r>
              <a:r>
                <a:rPr lang="en-US" altLang="en-US" sz="3600" dirty="0">
                  <a:solidFill>
                    <a:srgbClr val="0070C0"/>
                  </a:solidFill>
                </a:rPr>
                <a:t>      12</a:t>
              </a:r>
              <a:r>
                <a:rPr lang="en-US" altLang="en-US" sz="3600" dirty="0">
                  <a:solidFill>
                    <a:srgbClr val="FF0000"/>
                  </a:solidFill>
                </a:rPr>
                <a:t>     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" name="AutoShape 13">
              <a:extLst>
                <a:ext uri="{FF2B5EF4-FFF2-40B4-BE49-F238E27FC236}">
                  <a16:creationId xmlns:a16="http://schemas.microsoft.com/office/drawing/2014/main" id="{F0979748-CEA6-4510-8CB6-3A0868731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4">
              <a:extLst>
                <a:ext uri="{FF2B5EF4-FFF2-40B4-BE49-F238E27FC236}">
                  <a16:creationId xmlns:a16="http://schemas.microsoft.com/office/drawing/2014/main" id="{48AA052D-0F37-4EB5-8F79-131C33840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 Box 20">
            <a:extLst>
              <a:ext uri="{FF2B5EF4-FFF2-40B4-BE49-F238E27FC236}">
                <a16:creationId xmlns:a16="http://schemas.microsoft.com/office/drawing/2014/main" id="{6CF234AE-68E7-4453-8C2D-ED0D03829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600" y="4425861"/>
            <a:ext cx="8226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y = 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1C876AC6-625A-41C6-9B50-0CD48FE6E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292" y="3470770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sp>
        <p:nvSpPr>
          <p:cNvPr id="38" name="Line 22">
            <a:extLst>
              <a:ext uri="{FF2B5EF4-FFF2-40B4-BE49-F238E27FC236}">
                <a16:creationId xmlns:a16="http://schemas.microsoft.com/office/drawing/2014/main" id="{5D291B82-D7A8-4AFD-9F69-4738EF606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1885" y="4788024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27">
            <a:extLst>
              <a:ext uri="{FF2B5EF4-FFF2-40B4-BE49-F238E27FC236}">
                <a16:creationId xmlns:a16="http://schemas.microsoft.com/office/drawing/2014/main" id="{90B81CD1-FA64-4AA5-94E4-690A24021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291" y="5196862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grpSp>
        <p:nvGrpSpPr>
          <p:cNvPr id="40" name="Group 11">
            <a:extLst>
              <a:ext uri="{FF2B5EF4-FFF2-40B4-BE49-F238E27FC236}">
                <a16:creationId xmlns:a16="http://schemas.microsoft.com/office/drawing/2014/main" id="{FF5BCC34-F23E-4A52-AF02-52B864488FE2}"/>
              </a:ext>
            </a:extLst>
          </p:cNvPr>
          <p:cNvGrpSpPr>
            <a:grpSpLocks/>
          </p:cNvGrpSpPr>
          <p:nvPr/>
        </p:nvGrpSpPr>
        <p:grpSpPr bwMode="auto">
          <a:xfrm>
            <a:off x="6421875" y="4976942"/>
            <a:ext cx="1550377" cy="1600200"/>
            <a:chOff x="3120" y="1392"/>
            <a:chExt cx="1104" cy="1008"/>
          </a:xfrm>
        </p:grpSpPr>
        <p:sp>
          <p:nvSpPr>
            <p:cNvPr id="42" name="AutoShape 13">
              <a:extLst>
                <a:ext uri="{FF2B5EF4-FFF2-40B4-BE49-F238E27FC236}">
                  <a16:creationId xmlns:a16="http://schemas.microsoft.com/office/drawing/2014/main" id="{F8F9C881-C2DA-4BC1-9055-55E347248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4">
              <a:extLst>
                <a:ext uri="{FF2B5EF4-FFF2-40B4-BE49-F238E27FC236}">
                  <a16:creationId xmlns:a16="http://schemas.microsoft.com/office/drawing/2014/main" id="{3998E232-4532-4CD5-B4FD-C25FF8BF2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Text Box 8">
            <a:extLst>
              <a:ext uri="{FF2B5EF4-FFF2-40B4-BE49-F238E27FC236}">
                <a16:creationId xmlns:a16="http://schemas.microsoft.com/office/drawing/2014/main" id="{06C53F0D-B0C4-460B-B4CB-3C74AC4ED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144" y="2781420"/>
            <a:ext cx="1685192" cy="31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3    -6</a:t>
            </a: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5     4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</p:txBody>
      </p:sp>
      <p:sp>
        <p:nvSpPr>
          <p:cNvPr id="45" name="Text Box 8">
            <a:extLst>
              <a:ext uri="{FF2B5EF4-FFF2-40B4-BE49-F238E27FC236}">
                <a16:creationId xmlns:a16="http://schemas.microsoft.com/office/drawing/2014/main" id="{035A9C36-225E-4E67-ACF2-9195827AD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214" y="4788024"/>
            <a:ext cx="1685192" cy="31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3    -6</a:t>
            </a: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5     4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</p:txBody>
      </p:sp>
      <p:sp>
        <p:nvSpPr>
          <p:cNvPr id="46" name="Text Box 8">
            <a:extLst>
              <a:ext uri="{FF2B5EF4-FFF2-40B4-BE49-F238E27FC236}">
                <a16:creationId xmlns:a16="http://schemas.microsoft.com/office/drawing/2014/main" id="{71828609-BB24-4671-8C5E-615E0E79E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4560" y="4948741"/>
            <a:ext cx="1685192" cy="31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3    -6</a:t>
            </a: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5     4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241E5CAF-F5A7-4753-AD9B-0F0EBE5D3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32" y="287343"/>
            <a:ext cx="21627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  <a:p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75486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4" grpId="0" animBg="1"/>
      <p:bldP spid="25" grpId="0"/>
      <p:bldP spid="31" grpId="0"/>
      <p:bldP spid="36" grpId="0"/>
      <p:bldP spid="37" grpId="0"/>
      <p:bldP spid="38" grpId="0" animBg="1"/>
      <p:bldP spid="39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>
            <a:extLst>
              <a:ext uri="{FF2B5EF4-FFF2-40B4-BE49-F238E27FC236}">
                <a16:creationId xmlns:a16="http://schemas.microsoft.com/office/drawing/2014/main" id="{9C383CAF-4C9A-4AB8-973C-BE442FDF7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924" y="181753"/>
            <a:ext cx="2895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rgbClr val="FF3300"/>
                </a:solidFill>
              </a:rPr>
              <a:t>Matrix of Coefficients </a:t>
            </a:r>
          </a:p>
        </p:txBody>
      </p:sp>
      <p:grpSp>
        <p:nvGrpSpPr>
          <p:cNvPr id="15367" name="Group 7">
            <a:extLst>
              <a:ext uri="{FF2B5EF4-FFF2-40B4-BE49-F238E27FC236}">
                <a16:creationId xmlns:a16="http://schemas.microsoft.com/office/drawing/2014/main" id="{140C36BF-0C70-4D47-B41D-B368AE93D00B}"/>
              </a:ext>
            </a:extLst>
          </p:cNvPr>
          <p:cNvGrpSpPr>
            <a:grpSpLocks/>
          </p:cNvGrpSpPr>
          <p:nvPr/>
        </p:nvGrpSpPr>
        <p:grpSpPr bwMode="auto">
          <a:xfrm>
            <a:off x="4239747" y="161571"/>
            <a:ext cx="1457691" cy="1531042"/>
            <a:chOff x="3013" y="902"/>
            <a:chExt cx="1038" cy="1043"/>
          </a:xfrm>
        </p:grpSpPr>
        <p:sp>
          <p:nvSpPr>
            <p:cNvPr id="15369" name="AutoShape 9">
              <a:extLst>
                <a:ext uri="{FF2B5EF4-FFF2-40B4-BE49-F238E27FC236}">
                  <a16:creationId xmlns:a16="http://schemas.microsoft.com/office/drawing/2014/main" id="{183421EE-E16F-4B7A-9D14-B1606A5C3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90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>
              <a:extLst>
                <a:ext uri="{FF2B5EF4-FFF2-40B4-BE49-F238E27FC236}">
                  <a16:creationId xmlns:a16="http://schemas.microsoft.com/office/drawing/2014/main" id="{624E6378-6A03-44DD-8312-B422C8B3A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3" y="937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7" name="Group 17">
            <a:extLst>
              <a:ext uri="{FF2B5EF4-FFF2-40B4-BE49-F238E27FC236}">
                <a16:creationId xmlns:a16="http://schemas.microsoft.com/office/drawing/2014/main" id="{1B63E95F-A1AA-40D6-B052-F65E354D6CF3}"/>
              </a:ext>
            </a:extLst>
          </p:cNvPr>
          <p:cNvGrpSpPr>
            <a:grpSpLocks/>
          </p:cNvGrpSpPr>
          <p:nvPr/>
        </p:nvGrpSpPr>
        <p:grpSpPr bwMode="auto">
          <a:xfrm>
            <a:off x="6014823" y="189469"/>
            <a:ext cx="754063" cy="1449601"/>
            <a:chOff x="4464" y="1776"/>
            <a:chExt cx="475" cy="1008"/>
          </a:xfrm>
        </p:grpSpPr>
        <p:sp>
          <p:nvSpPr>
            <p:cNvPr id="15374" name="AutoShape 14">
              <a:extLst>
                <a:ext uri="{FF2B5EF4-FFF2-40B4-BE49-F238E27FC236}">
                  <a16:creationId xmlns:a16="http://schemas.microsoft.com/office/drawing/2014/main" id="{C2D61728-D006-4F4E-AD5E-2C30A8FF5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1776"/>
              <a:ext cx="42" cy="1008"/>
            </a:xfrm>
            <a:prstGeom prst="leftBracket">
              <a:avLst>
                <a:gd name="adj" fmla="val 2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AutoShape 15">
              <a:extLst>
                <a:ext uri="{FF2B5EF4-FFF2-40B4-BE49-F238E27FC236}">
                  <a16:creationId xmlns:a16="http://schemas.microsoft.com/office/drawing/2014/main" id="{25DD4FE4-3E2B-4039-989A-197BA4FDE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1776"/>
              <a:ext cx="43" cy="1008"/>
            </a:xfrm>
            <a:prstGeom prst="rightBracket">
              <a:avLst>
                <a:gd name="adj" fmla="val 19534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6" name="Text Box 16">
            <a:extLst>
              <a:ext uri="{FF2B5EF4-FFF2-40B4-BE49-F238E27FC236}">
                <a16:creationId xmlns:a16="http://schemas.microsoft.com/office/drawing/2014/main" id="{30FBECB2-6179-43EC-9935-364C3C8CD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037" y="222771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Matrix of Constants</a:t>
            </a:r>
          </a:p>
        </p:txBody>
      </p:sp>
      <p:sp>
        <p:nvSpPr>
          <p:cNvPr id="17" name="Text Box 41">
            <a:extLst>
              <a:ext uri="{FF2B5EF4-FFF2-40B4-BE49-F238E27FC236}">
                <a16:creationId xmlns:a16="http://schemas.microsoft.com/office/drawing/2014/main" id="{058DA9B6-603B-410F-8343-35AD9EE69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98" y="1580228"/>
            <a:ext cx="66749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3. Find the ratio of determinants.</a:t>
            </a:r>
          </a:p>
        </p:txBody>
      </p:sp>
      <p:grpSp>
        <p:nvGrpSpPr>
          <p:cNvPr id="32" name="Group 11">
            <a:extLst>
              <a:ext uri="{FF2B5EF4-FFF2-40B4-BE49-F238E27FC236}">
                <a16:creationId xmlns:a16="http://schemas.microsoft.com/office/drawing/2014/main" id="{D67028CD-7BD0-4C0A-8A91-7F75F05576A9}"/>
              </a:ext>
            </a:extLst>
          </p:cNvPr>
          <p:cNvGrpSpPr>
            <a:grpSpLocks/>
          </p:cNvGrpSpPr>
          <p:nvPr/>
        </p:nvGrpSpPr>
        <p:grpSpPr bwMode="auto">
          <a:xfrm>
            <a:off x="2134189" y="2301353"/>
            <a:ext cx="1550377" cy="1600201"/>
            <a:chOff x="3120" y="1392"/>
            <a:chExt cx="1104" cy="1008"/>
          </a:xfrm>
        </p:grpSpPr>
        <p:sp>
          <p:nvSpPr>
            <p:cNvPr id="34" name="AutoShape 13">
              <a:extLst>
                <a:ext uri="{FF2B5EF4-FFF2-40B4-BE49-F238E27FC236}">
                  <a16:creationId xmlns:a16="http://schemas.microsoft.com/office/drawing/2014/main" id="{F0979748-CEA6-4510-8CB6-3A0868731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4">
              <a:extLst>
                <a:ext uri="{FF2B5EF4-FFF2-40B4-BE49-F238E27FC236}">
                  <a16:creationId xmlns:a16="http://schemas.microsoft.com/office/drawing/2014/main" id="{48AA052D-0F37-4EB5-8F79-131C33840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 Box 20">
            <a:extLst>
              <a:ext uri="{FF2B5EF4-FFF2-40B4-BE49-F238E27FC236}">
                <a16:creationId xmlns:a16="http://schemas.microsoft.com/office/drawing/2014/main" id="{6CF234AE-68E7-4453-8C2D-ED0D03829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733" y="3681632"/>
            <a:ext cx="8226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y = 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1C876AC6-625A-41C6-9B50-0CD48FE6E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425" y="2726541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sp>
        <p:nvSpPr>
          <p:cNvPr id="38" name="Line 22">
            <a:extLst>
              <a:ext uri="{FF2B5EF4-FFF2-40B4-BE49-F238E27FC236}">
                <a16:creationId xmlns:a16="http://schemas.microsoft.com/office/drawing/2014/main" id="{5D291B82-D7A8-4AFD-9F69-4738EF606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5018" y="4043795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27">
            <a:extLst>
              <a:ext uri="{FF2B5EF4-FFF2-40B4-BE49-F238E27FC236}">
                <a16:creationId xmlns:a16="http://schemas.microsoft.com/office/drawing/2014/main" id="{90B81CD1-FA64-4AA5-94E4-690A24021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424" y="4452633"/>
            <a:ext cx="807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det</a:t>
            </a:r>
          </a:p>
        </p:txBody>
      </p:sp>
      <p:grpSp>
        <p:nvGrpSpPr>
          <p:cNvPr id="40" name="Group 11">
            <a:extLst>
              <a:ext uri="{FF2B5EF4-FFF2-40B4-BE49-F238E27FC236}">
                <a16:creationId xmlns:a16="http://schemas.microsoft.com/office/drawing/2014/main" id="{FF5BCC34-F23E-4A52-AF02-52B864488FE2}"/>
              </a:ext>
            </a:extLst>
          </p:cNvPr>
          <p:cNvGrpSpPr>
            <a:grpSpLocks/>
          </p:cNvGrpSpPr>
          <p:nvPr/>
        </p:nvGrpSpPr>
        <p:grpSpPr bwMode="auto">
          <a:xfrm>
            <a:off x="2125300" y="4149386"/>
            <a:ext cx="1752600" cy="3113088"/>
            <a:chOff x="3120" y="1392"/>
            <a:chExt cx="1248" cy="1961"/>
          </a:xfrm>
        </p:grpSpPr>
        <p:sp>
          <p:nvSpPr>
            <p:cNvPr id="41" name="Text Box 12">
              <a:extLst>
                <a:ext uri="{FF2B5EF4-FFF2-40B4-BE49-F238E27FC236}">
                  <a16:creationId xmlns:a16="http://schemas.microsoft.com/office/drawing/2014/main" id="{20F01E07-B6D1-4EC8-ABFD-033061901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392"/>
              <a:ext cx="1200" cy="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0000"/>
                  </a:solidFill>
                </a:rPr>
                <a:t>3     -6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0000"/>
                  </a:solidFill>
                </a:rPr>
                <a:t>5      4</a:t>
              </a: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spcBef>
                  <a:spcPct val="50000"/>
                </a:spcBef>
              </a:pPr>
              <a:endPara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2" name="AutoShape 13">
              <a:extLst>
                <a:ext uri="{FF2B5EF4-FFF2-40B4-BE49-F238E27FC236}">
                  <a16:creationId xmlns:a16="http://schemas.microsoft.com/office/drawing/2014/main" id="{F8F9C881-C2DA-4BC1-9055-55E347248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392"/>
              <a:ext cx="48" cy="1008"/>
            </a:xfrm>
            <a:prstGeom prst="lef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4">
              <a:extLst>
                <a:ext uri="{FF2B5EF4-FFF2-40B4-BE49-F238E27FC236}">
                  <a16:creationId xmlns:a16="http://schemas.microsoft.com/office/drawing/2014/main" id="{3998E232-4532-4CD5-B4FD-C25FF8BF2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392"/>
              <a:ext cx="48" cy="1008"/>
            </a:xfrm>
            <a:prstGeom prst="rightBracket">
              <a:avLst>
                <a:gd name="adj" fmla="val 1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" name="Group 7">
            <a:extLst>
              <a:ext uri="{FF2B5EF4-FFF2-40B4-BE49-F238E27FC236}">
                <a16:creationId xmlns:a16="http://schemas.microsoft.com/office/drawing/2014/main" id="{EA6FA47D-4DE7-4B0F-9F2E-D12A1F922667}"/>
              </a:ext>
            </a:extLst>
          </p:cNvPr>
          <p:cNvGrpSpPr>
            <a:grpSpLocks/>
          </p:cNvGrpSpPr>
          <p:nvPr/>
        </p:nvGrpSpPr>
        <p:grpSpPr bwMode="auto">
          <a:xfrm>
            <a:off x="2325865" y="2469016"/>
            <a:ext cx="2563813" cy="1235075"/>
            <a:chOff x="816" y="2592"/>
            <a:chExt cx="1615" cy="778"/>
          </a:xfrm>
        </p:grpSpPr>
        <p:sp>
          <p:nvSpPr>
            <p:cNvPr id="45" name="Line 4">
              <a:extLst>
                <a:ext uri="{FF2B5EF4-FFF2-40B4-BE49-F238E27FC236}">
                  <a16:creationId xmlns:a16="http://schemas.microsoft.com/office/drawing/2014/main" id="{35B05AA1-E08A-4695-B458-9032BE184E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762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">
              <a:extLst>
                <a:ext uri="{FF2B5EF4-FFF2-40B4-BE49-F238E27FC236}">
                  <a16:creationId xmlns:a16="http://schemas.microsoft.com/office/drawing/2014/main" id="{78A37D9D-BA7C-4E11-8AE4-A6A1F23DD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8" y="3360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6">
              <a:extLst>
                <a:ext uri="{FF2B5EF4-FFF2-40B4-BE49-F238E27FC236}">
                  <a16:creationId xmlns:a16="http://schemas.microsoft.com/office/drawing/2014/main" id="{6FABF085-3ED2-4649-8709-09EBEE7414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3168"/>
              <a:ext cx="127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" name="Group 12">
            <a:extLst>
              <a:ext uri="{FF2B5EF4-FFF2-40B4-BE49-F238E27FC236}">
                <a16:creationId xmlns:a16="http://schemas.microsoft.com/office/drawing/2014/main" id="{3F4473FC-8112-4038-A3E4-84558F5E4788}"/>
              </a:ext>
            </a:extLst>
          </p:cNvPr>
          <p:cNvGrpSpPr>
            <a:grpSpLocks/>
          </p:cNvGrpSpPr>
          <p:nvPr/>
        </p:nvGrpSpPr>
        <p:grpSpPr bwMode="auto">
          <a:xfrm>
            <a:off x="2167893" y="2362654"/>
            <a:ext cx="4267200" cy="1447800"/>
            <a:chOff x="816" y="2448"/>
            <a:chExt cx="2448" cy="912"/>
          </a:xfrm>
        </p:grpSpPr>
        <p:sp>
          <p:nvSpPr>
            <p:cNvPr id="49" name="Line 13">
              <a:extLst>
                <a:ext uri="{FF2B5EF4-FFF2-40B4-BE49-F238E27FC236}">
                  <a16:creationId xmlns:a16="http://schemas.microsoft.com/office/drawing/2014/main" id="{2C11BB1A-52BF-425D-8F22-40D9D1E4F1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448"/>
              <a:ext cx="864" cy="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4">
              <a:extLst>
                <a:ext uri="{FF2B5EF4-FFF2-40B4-BE49-F238E27FC236}">
                  <a16:creationId xmlns:a16="http://schemas.microsoft.com/office/drawing/2014/main" id="{F2C09EB0-E7C9-463E-8B5E-30F057C7A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4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5">
              <a:extLst>
                <a:ext uri="{FF2B5EF4-FFF2-40B4-BE49-F238E27FC236}">
                  <a16:creationId xmlns:a16="http://schemas.microsoft.com/office/drawing/2014/main" id="{F382FADB-3DB0-438D-97D8-867DB06F9A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448"/>
              <a:ext cx="14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Text Box 16">
            <a:extLst>
              <a:ext uri="{FF2B5EF4-FFF2-40B4-BE49-F238E27FC236}">
                <a16:creationId xmlns:a16="http://schemas.microsoft.com/office/drawing/2014/main" id="{12C22A20-0EDD-41B4-ADA8-1EEBADBA2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178" y="2737022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(3)(12)</a:t>
            </a:r>
          </a:p>
        </p:txBody>
      </p:sp>
      <p:sp>
        <p:nvSpPr>
          <p:cNvPr id="53" name="Text Box 17">
            <a:extLst>
              <a:ext uri="{FF2B5EF4-FFF2-40B4-BE49-F238E27FC236}">
                <a16:creationId xmlns:a16="http://schemas.microsoft.com/office/drawing/2014/main" id="{572920A0-94D1-466A-B85C-D398CA8C3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578" y="2737022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  – 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rgbClr val="FF3300"/>
                </a:solidFill>
              </a:rPr>
              <a:t>(5)(24)</a:t>
            </a:r>
          </a:p>
        </p:txBody>
      </p:sp>
      <p:sp>
        <p:nvSpPr>
          <p:cNvPr id="55" name="Text Box 19">
            <a:extLst>
              <a:ext uri="{FF2B5EF4-FFF2-40B4-BE49-F238E27FC236}">
                <a16:creationId xmlns:a16="http://schemas.microsoft.com/office/drawing/2014/main" id="{69DC93CC-DCA0-415F-B650-54C942E8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7418" y="2729031"/>
            <a:ext cx="137658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 -84 </a:t>
            </a:r>
          </a:p>
        </p:txBody>
      </p:sp>
      <p:grpSp>
        <p:nvGrpSpPr>
          <p:cNvPr id="56" name="Group 7">
            <a:extLst>
              <a:ext uri="{FF2B5EF4-FFF2-40B4-BE49-F238E27FC236}">
                <a16:creationId xmlns:a16="http://schemas.microsoft.com/office/drawing/2014/main" id="{F9F9156D-A9AC-4DA7-9E43-E05F4A2E9560}"/>
              </a:ext>
            </a:extLst>
          </p:cNvPr>
          <p:cNvGrpSpPr>
            <a:grpSpLocks/>
          </p:cNvGrpSpPr>
          <p:nvPr/>
        </p:nvGrpSpPr>
        <p:grpSpPr bwMode="auto">
          <a:xfrm>
            <a:off x="2202847" y="4383489"/>
            <a:ext cx="2563813" cy="1235075"/>
            <a:chOff x="816" y="2592"/>
            <a:chExt cx="1615" cy="778"/>
          </a:xfrm>
        </p:grpSpPr>
        <p:sp>
          <p:nvSpPr>
            <p:cNvPr id="57" name="Line 4">
              <a:extLst>
                <a:ext uri="{FF2B5EF4-FFF2-40B4-BE49-F238E27FC236}">
                  <a16:creationId xmlns:a16="http://schemas.microsoft.com/office/drawing/2014/main" id="{1874C99E-A589-4B06-86D9-F484C0728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762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">
              <a:extLst>
                <a:ext uri="{FF2B5EF4-FFF2-40B4-BE49-F238E27FC236}">
                  <a16:creationId xmlns:a16="http://schemas.microsoft.com/office/drawing/2014/main" id="{40CAAC64-734C-4199-9201-A488AC89AD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8" y="3360"/>
              <a:ext cx="7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6">
              <a:extLst>
                <a:ext uri="{FF2B5EF4-FFF2-40B4-BE49-F238E27FC236}">
                  <a16:creationId xmlns:a16="http://schemas.microsoft.com/office/drawing/2014/main" id="{46B0EBFB-394F-4ECB-850F-E9318D4698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3168"/>
              <a:ext cx="127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12">
            <a:extLst>
              <a:ext uri="{FF2B5EF4-FFF2-40B4-BE49-F238E27FC236}">
                <a16:creationId xmlns:a16="http://schemas.microsoft.com/office/drawing/2014/main" id="{F2298B5A-1D4A-4F28-8970-5CE7DA6081E7}"/>
              </a:ext>
            </a:extLst>
          </p:cNvPr>
          <p:cNvGrpSpPr>
            <a:grpSpLocks/>
          </p:cNvGrpSpPr>
          <p:nvPr/>
        </p:nvGrpSpPr>
        <p:grpSpPr bwMode="auto">
          <a:xfrm>
            <a:off x="2202847" y="4154889"/>
            <a:ext cx="4267200" cy="1447800"/>
            <a:chOff x="816" y="2448"/>
            <a:chExt cx="2448" cy="912"/>
          </a:xfrm>
        </p:grpSpPr>
        <p:sp>
          <p:nvSpPr>
            <p:cNvPr id="61" name="Line 13">
              <a:extLst>
                <a:ext uri="{FF2B5EF4-FFF2-40B4-BE49-F238E27FC236}">
                  <a16:creationId xmlns:a16="http://schemas.microsoft.com/office/drawing/2014/main" id="{D226CDBA-072E-4FC2-8574-8934245A55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448"/>
              <a:ext cx="864" cy="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4">
              <a:extLst>
                <a:ext uri="{FF2B5EF4-FFF2-40B4-BE49-F238E27FC236}">
                  <a16:creationId xmlns:a16="http://schemas.microsoft.com/office/drawing/2014/main" id="{EEF9041F-1263-4609-8D41-880B92857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4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5">
              <a:extLst>
                <a:ext uri="{FF2B5EF4-FFF2-40B4-BE49-F238E27FC236}">
                  <a16:creationId xmlns:a16="http://schemas.microsoft.com/office/drawing/2014/main" id="{587AD6CC-F1B5-42A1-9E1D-E9C36CE79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448"/>
              <a:ext cx="14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" name="Text Box 16">
            <a:extLst>
              <a:ext uri="{FF2B5EF4-FFF2-40B4-BE49-F238E27FC236}">
                <a16:creationId xmlns:a16="http://schemas.microsoft.com/office/drawing/2014/main" id="{CCC76FC3-D391-4DA9-BB5F-B26F9A145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047" y="4688289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(3)(4)</a:t>
            </a:r>
          </a:p>
        </p:txBody>
      </p:sp>
      <p:sp>
        <p:nvSpPr>
          <p:cNvPr id="65" name="Text Box 17">
            <a:extLst>
              <a:ext uri="{FF2B5EF4-FFF2-40B4-BE49-F238E27FC236}">
                <a16:creationId xmlns:a16="http://schemas.microsoft.com/office/drawing/2014/main" id="{EA563895-EBB8-40A5-BE0C-301137A9B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447" y="4688289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  – 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rgbClr val="FF3300"/>
                </a:solidFill>
              </a:rPr>
              <a:t>(5)(-6)</a:t>
            </a:r>
          </a:p>
        </p:txBody>
      </p:sp>
      <p:sp>
        <p:nvSpPr>
          <p:cNvPr id="66" name="Text Box 19">
            <a:extLst>
              <a:ext uri="{FF2B5EF4-FFF2-40B4-BE49-F238E27FC236}">
                <a16:creationId xmlns:a16="http://schemas.microsoft.com/office/drawing/2014/main" id="{1387D6BA-6EE2-4142-A2B1-6CCEDE043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3287" y="4680298"/>
            <a:ext cx="1181098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=  42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CCCD0A-40B8-421A-8B6D-0CAC42FA78BB}"/>
                  </a:ext>
                </a:extLst>
              </p:cNvPr>
              <p:cNvSpPr txBox="1"/>
              <p:nvPr/>
            </p:nvSpPr>
            <p:spPr>
              <a:xfrm>
                <a:off x="5314039" y="5566000"/>
                <a:ext cx="1619033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−84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CCCD0A-40B8-421A-8B6D-0CAC42FA78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039" y="5566000"/>
                <a:ext cx="1619033" cy="921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DB35C83-8B85-4C08-83E1-441326BEA88E}"/>
                  </a:ext>
                </a:extLst>
              </p:cNvPr>
              <p:cNvSpPr txBox="1"/>
              <p:nvPr/>
            </p:nvSpPr>
            <p:spPr>
              <a:xfrm>
                <a:off x="7224802" y="5829446"/>
                <a:ext cx="1391407" cy="4924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DB35C83-8B85-4C08-83E1-441326BEA8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802" y="5829446"/>
                <a:ext cx="1391407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4">
            <a:extLst>
              <a:ext uri="{FF2B5EF4-FFF2-40B4-BE49-F238E27FC236}">
                <a16:creationId xmlns:a16="http://schemas.microsoft.com/office/drawing/2014/main" id="{90E2ADAD-F3EA-4FDE-AB27-A6CA8DA60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32" y="287343"/>
            <a:ext cx="21627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  <a:p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8" name="Text Box 8">
            <a:extLst>
              <a:ext uri="{FF2B5EF4-FFF2-40B4-BE49-F238E27FC236}">
                <a16:creationId xmlns:a16="http://schemas.microsoft.com/office/drawing/2014/main" id="{00747E8D-C46B-4182-A930-A131B742E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7306" y="84195"/>
            <a:ext cx="168519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3    -6</a:t>
            </a: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</a:rPr>
              <a:t>5     4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3300"/>
              </a:solidFill>
            </a:endParaRPr>
          </a:p>
        </p:txBody>
      </p:sp>
      <p:sp>
        <p:nvSpPr>
          <p:cNvPr id="69" name="Text Box 13">
            <a:extLst>
              <a:ext uri="{FF2B5EF4-FFF2-40B4-BE49-F238E27FC236}">
                <a16:creationId xmlns:a16="http://schemas.microsoft.com/office/drawing/2014/main" id="{1C89F767-AE78-4063-A2C8-F4B631512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493" y="189469"/>
            <a:ext cx="1685925" cy="230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24</a:t>
            </a: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12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66CCFF"/>
              </a:solidFill>
            </a:endParaRPr>
          </a:p>
        </p:txBody>
      </p:sp>
      <p:sp>
        <p:nvSpPr>
          <p:cNvPr id="70" name="Text Box 12">
            <a:extLst>
              <a:ext uri="{FF2B5EF4-FFF2-40B4-BE49-F238E27FC236}">
                <a16:creationId xmlns:a16="http://schemas.microsoft.com/office/drawing/2014/main" id="{F224B34E-33C1-4DC0-9322-57DB74B07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9950" y="2260243"/>
            <a:ext cx="1685192" cy="314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</a:rPr>
              <a:t>3</a:t>
            </a:r>
            <a:r>
              <a:rPr lang="en-US" altLang="en-US" sz="3600" dirty="0">
                <a:solidFill>
                  <a:srgbClr val="0070C0"/>
                </a:solidFill>
              </a:rPr>
              <a:t>      24</a:t>
            </a:r>
            <a:endParaRPr lang="en-US" altLang="en-US" sz="3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</a:rPr>
              <a:t>5</a:t>
            </a:r>
            <a:r>
              <a:rPr lang="en-US" altLang="en-US" sz="3600" dirty="0">
                <a:solidFill>
                  <a:srgbClr val="0070C0"/>
                </a:solidFill>
              </a:rPr>
              <a:t>      12</a:t>
            </a:r>
            <a:r>
              <a:rPr lang="en-US" altLang="en-US" sz="3600" dirty="0">
                <a:solidFill>
                  <a:srgbClr val="FF0000"/>
                </a:solidFill>
              </a:rPr>
              <a:t>     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00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2" grpId="0"/>
      <p:bldP spid="53" grpId="0"/>
      <p:bldP spid="55" grpId="0" animBg="1"/>
      <p:bldP spid="64" grpId="0"/>
      <p:bldP spid="65" grpId="0"/>
      <p:bldP spid="66" grpId="0" animBg="1"/>
      <p:bldP spid="3" grpId="0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80493E-B7FC-4C9B-A394-C8F2A96A5AA4}"/>
                  </a:ext>
                </a:extLst>
              </p:cNvPr>
              <p:cNvSpPr txBox="1"/>
              <p:nvPr/>
            </p:nvSpPr>
            <p:spPr>
              <a:xfrm>
                <a:off x="838200" y="1828800"/>
                <a:ext cx="1447800" cy="9187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80493E-B7FC-4C9B-A394-C8F2A96A5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8800"/>
                <a:ext cx="1447800" cy="9187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41">
            <a:extLst>
              <a:ext uri="{FF2B5EF4-FFF2-40B4-BE49-F238E27FC236}">
                <a16:creationId xmlns:a16="http://schemas.microsoft.com/office/drawing/2014/main" id="{6FE1EF0D-E04A-4E2F-9744-87AAAA47F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The ‘x-value’ of the solution is a ratio of determinants.  The numerator matrix is the matrix of coefficients with the ‘x-term’ coefficients replace with the matrix of constants.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171947-F6B7-47E8-954A-9B326B9B98B6}"/>
                  </a:ext>
                </a:extLst>
              </p:cNvPr>
              <p:cNvSpPr txBox="1"/>
              <p:nvPr/>
            </p:nvSpPr>
            <p:spPr>
              <a:xfrm>
                <a:off x="875145" y="4581017"/>
                <a:ext cx="1447800" cy="9322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171947-F6B7-47E8-954A-9B326B9B9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145" y="4581017"/>
                <a:ext cx="1447800" cy="9322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41">
            <a:extLst>
              <a:ext uri="{FF2B5EF4-FFF2-40B4-BE49-F238E27FC236}">
                <a16:creationId xmlns:a16="http://schemas.microsoft.com/office/drawing/2014/main" id="{DBAA9CDF-E492-4037-9075-A2A848099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971800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The ‘y-value’ of the solution is a ratio of determinants.  The numerator matrix is the matrix of coefficients with the ‘y-term’ coefficients replace with the matrix of constants.</a:t>
            </a:r>
          </a:p>
        </p:txBody>
      </p:sp>
    </p:spTree>
    <p:extLst>
      <p:ext uri="{BB962C8B-B14F-4D97-AF65-F5344CB8AC3E}">
        <p14:creationId xmlns:p14="http://schemas.microsoft.com/office/powerpoint/2010/main" val="152052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4">
            <a:extLst>
              <a:ext uri="{FF2B5EF4-FFF2-40B4-BE49-F238E27FC236}">
                <a16:creationId xmlns:a16="http://schemas.microsoft.com/office/drawing/2014/main" id="{D83C49E0-BE5C-48E3-88DF-CC8957973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86200"/>
            <a:ext cx="19928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x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</a:p>
        </p:txBody>
      </p:sp>
      <p:sp>
        <p:nvSpPr>
          <p:cNvPr id="22" name="Text Box 41">
            <a:extLst>
              <a:ext uri="{FF2B5EF4-FFF2-40B4-BE49-F238E27FC236}">
                <a16:creationId xmlns:a16="http://schemas.microsoft.com/office/drawing/2014/main" id="{3C3B6F4D-E436-4389-8EBA-EACAA6768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66749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Solve the system using </a:t>
            </a:r>
            <a:r>
              <a:rPr lang="en-US" altLang="en-US" sz="2800" i="1" u="sng" dirty="0"/>
              <a:t>“Cramer’s Rule”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1578</Words>
  <Application>Microsoft Office PowerPoint</Application>
  <PresentationFormat>On-screen Show (4:3)</PresentationFormat>
  <Paragraphs>303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Cambria Math</vt:lpstr>
      <vt:lpstr>Wingdings</vt:lpstr>
      <vt:lpstr>Office Theme</vt:lpstr>
      <vt:lpstr>Math-1050 Session #30 (12.3: Determinants</vt:lpstr>
      <vt:lpstr>PowerPoint Presentation</vt:lpstr>
      <vt:lpstr>Determinant of a 2x2 Matrix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3x3 Matrices?</vt:lpstr>
      <vt:lpstr>One method, not taught in the textbook.</vt:lpstr>
      <vt:lpstr>PowerPoint Presentation</vt:lpstr>
      <vt:lpstr>Cramer’s Rule For 3 Equations with 3 unknowns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Jeffrey Long</cp:lastModifiedBy>
  <cp:revision>135</cp:revision>
  <cp:lastPrinted>2019-11-14T18:09:15Z</cp:lastPrinted>
  <dcterms:created xsi:type="dcterms:W3CDTF">2007-11-01T17:50:15Z</dcterms:created>
  <dcterms:modified xsi:type="dcterms:W3CDTF">2019-11-14T23:00:13Z</dcterms:modified>
</cp:coreProperties>
</file>