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handoutMasterIdLst>
    <p:handoutMasterId r:id="rId18"/>
  </p:handoutMasterIdLst>
  <p:sldIdLst>
    <p:sldId id="273" r:id="rId2"/>
    <p:sldId id="355" r:id="rId3"/>
    <p:sldId id="339" r:id="rId4"/>
    <p:sldId id="340" r:id="rId5"/>
    <p:sldId id="338" r:id="rId6"/>
    <p:sldId id="341" r:id="rId7"/>
    <p:sldId id="351" r:id="rId8"/>
    <p:sldId id="348" r:id="rId9"/>
    <p:sldId id="343" r:id="rId10"/>
    <p:sldId id="345" r:id="rId11"/>
    <p:sldId id="346" r:id="rId12"/>
    <p:sldId id="352" r:id="rId13"/>
    <p:sldId id="551" r:id="rId14"/>
    <p:sldId id="552" r:id="rId15"/>
    <p:sldId id="546" r:id="rId16"/>
    <p:sldId id="553" r:id="rId1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9933"/>
    <a:srgbClr val="F9F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10" d="100"/>
          <a:sy n="110" d="100"/>
        </p:scale>
        <p:origin x="5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6826" cy="3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1" tIns="45140" rIns="90281" bIns="45140" numCol="1" anchor="t" anchorCtr="0" compatLnSpc="1">
            <a:prstTxWarp prst="textNoShape">
              <a:avLst/>
            </a:prstTxWarp>
          </a:bodyPr>
          <a:lstStyle>
            <a:lvl1pPr defTabSz="902813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6826" cy="3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1" tIns="45140" rIns="90281" bIns="45140" numCol="1" anchor="t" anchorCtr="0" compatLnSpc="1">
            <a:prstTxWarp prst="textNoShape">
              <a:avLst/>
            </a:prstTxWarp>
          </a:bodyPr>
          <a:lstStyle>
            <a:lvl1pPr algn="r" defTabSz="902813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185"/>
            <a:ext cx="4026826" cy="3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1" tIns="45140" rIns="90281" bIns="45140" numCol="1" anchor="b" anchorCtr="0" compatLnSpc="1">
            <a:prstTxWarp prst="textNoShape">
              <a:avLst/>
            </a:prstTxWarp>
          </a:bodyPr>
          <a:lstStyle>
            <a:lvl1pPr defTabSz="902813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59185"/>
            <a:ext cx="4026826" cy="3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1" tIns="45140" rIns="90281" bIns="45140" numCol="1" anchor="b" anchorCtr="0" compatLnSpc="1">
            <a:prstTxWarp prst="textNoShape">
              <a:avLst/>
            </a:prstTxWarp>
          </a:bodyPr>
          <a:lstStyle>
            <a:lvl1pPr algn="r" defTabSz="902813" eaLnBrk="1" hangingPunct="1">
              <a:defRPr sz="1200"/>
            </a:lvl1pPr>
          </a:lstStyle>
          <a:p>
            <a:pPr>
              <a:defRPr/>
            </a:pPr>
            <a:fld id="{7F0980FD-9321-47CB-8618-17ACD21FB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955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2332-34DD-4068-82BF-3B2A9CDF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51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99B5-59BF-4055-A119-A63A812C4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D129-9B01-4AE9-9C0C-FCE6DDC4C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262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44476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1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6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5C33-C2A7-4C81-A888-62E212824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14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8D13-AAE5-4220-8096-A2F5DCD7C2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3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48545-1B91-4760-B48C-55B2E1949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69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4F2F6-D316-4D0C-9C51-EFD944CA8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17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0940F-E154-4C0E-84DE-D803502A6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70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791B0-8A7F-42CA-9D50-4AD9FF321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37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93B5-9B1F-460B-B27F-27D23EF27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80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9251-7B83-41EF-B525-37ACF0738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05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6F7D4-6364-4A82-8A97-40D5F6BD9C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24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7AE864-E375-4C0A-886E-C4C0AADAC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3.wmf"/><Relationship Id="rId1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2.wmf"/><Relationship Id="rId5" Type="http://schemas.openxmlformats.org/officeDocument/2006/relationships/image" Target="../media/image8.png"/><Relationship Id="rId15" Type="http://schemas.openxmlformats.org/officeDocument/2006/relationships/image" Target="../media/image4.wmf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.wmf"/><Relationship Id="rId14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png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png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46.wmf"/><Relationship Id="rId3" Type="http://schemas.openxmlformats.org/officeDocument/2006/relationships/image" Target="../media/image54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8.png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55.wmf"/><Relationship Id="rId10" Type="http://schemas.openxmlformats.org/officeDocument/2006/relationships/image" Target="../media/image57.wmf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1.png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0.wmf"/><Relationship Id="rId10" Type="http://schemas.openxmlformats.org/officeDocument/2006/relationships/image" Target="../media/image66.png"/><Relationship Id="rId4" Type="http://schemas.openxmlformats.org/officeDocument/2006/relationships/oleObject" Target="../embeddings/oleObject30.bin"/><Relationship Id="rId9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0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12" Type="http://schemas.openxmlformats.org/officeDocument/2006/relationships/image" Target="../media/image15.wmf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6.png"/><Relationship Id="rId15" Type="http://schemas.openxmlformats.org/officeDocument/2006/relationships/image" Target="../media/image22.png"/><Relationship Id="rId10" Type="http://schemas.openxmlformats.org/officeDocument/2006/relationships/image" Target="../media/image19.png"/><Relationship Id="rId4" Type="http://schemas.openxmlformats.org/officeDocument/2006/relationships/image" Target="../media/image13.wmf"/><Relationship Id="rId9" Type="http://schemas.openxmlformats.org/officeDocument/2006/relationships/image" Target="../media/image18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0.png"/><Relationship Id="rId4" Type="http://schemas.openxmlformats.org/officeDocument/2006/relationships/image" Target="../media/image120.png"/><Relationship Id="rId9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7.png"/><Relationship Id="rId10" Type="http://schemas.openxmlformats.org/officeDocument/2006/relationships/image" Target="../media/image38.png"/><Relationship Id="rId4" Type="http://schemas.openxmlformats.org/officeDocument/2006/relationships/image" Target="../media/image34.wmf"/><Relationship Id="rId9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37703" y="3733062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42326" y="1390879"/>
            <a:ext cx="8859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effectLst/>
                <a:latin typeface="Arial" charset="0"/>
              </a:rPr>
              <a:t>Math-2</a:t>
            </a:r>
            <a:r>
              <a:rPr lang="en-US" altLang="en-US" sz="2400" dirty="0">
                <a:effectLst/>
                <a:latin typeface="Arial" charset="0"/>
              </a:rPr>
              <a:t>: We learned (or reviewed) the following function families.</a:t>
            </a: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688" y="2376161"/>
            <a:ext cx="2077365" cy="180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13" y="5077333"/>
            <a:ext cx="2009745" cy="162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25" y="2379952"/>
            <a:ext cx="2128250" cy="180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177" y="2376161"/>
            <a:ext cx="2415619" cy="181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060" y="5077333"/>
            <a:ext cx="22616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996561"/>
              </p:ext>
            </p:extLst>
          </p:nvPr>
        </p:nvGraphicFramePr>
        <p:xfrm>
          <a:off x="1022661" y="1991820"/>
          <a:ext cx="11652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7" name="Equation" r:id="rId8" imgW="571252" imgH="203112" progId="Equation.3">
                  <p:embed/>
                </p:oleObj>
              </mc:Choice>
              <mc:Fallback>
                <p:oleObj name="Equation" r:id="rId8" imgW="571252" imgH="203112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661" y="1991820"/>
                        <a:ext cx="11652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919056"/>
              </p:ext>
            </p:extLst>
          </p:nvPr>
        </p:nvGraphicFramePr>
        <p:xfrm>
          <a:off x="6248400" y="1852544"/>
          <a:ext cx="1371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8" name="Equation" r:id="rId10" imgW="685800" imgH="241300" progId="Equation.3">
                  <p:embed/>
                </p:oleObj>
              </mc:Choice>
              <mc:Fallback>
                <p:oleObj name="Equation" r:id="rId10" imgW="685800" imgH="2413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852544"/>
                        <a:ext cx="1371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206812"/>
              </p:ext>
            </p:extLst>
          </p:nvPr>
        </p:nvGraphicFramePr>
        <p:xfrm>
          <a:off x="3737394" y="4523962"/>
          <a:ext cx="1244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9" name="Equation" r:id="rId12" imgW="622030" imgH="228501" progId="Equation.3">
                  <p:embed/>
                </p:oleObj>
              </mc:Choice>
              <mc:Fallback>
                <p:oleObj name="Equation" r:id="rId12" imgW="622030" imgH="228501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394" y="4523962"/>
                        <a:ext cx="12446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209689"/>
              </p:ext>
            </p:extLst>
          </p:nvPr>
        </p:nvGraphicFramePr>
        <p:xfrm>
          <a:off x="3640948" y="1941348"/>
          <a:ext cx="12954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0" name="Equation" r:id="rId14" imgW="634725" imgH="228501" progId="Equation.3">
                  <p:embed/>
                </p:oleObj>
              </mc:Choice>
              <mc:Fallback>
                <p:oleObj name="Equation" r:id="rId14" imgW="634725" imgH="228501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948" y="1941348"/>
                        <a:ext cx="12954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884548"/>
              </p:ext>
            </p:extLst>
          </p:nvPr>
        </p:nvGraphicFramePr>
        <p:xfrm>
          <a:off x="880966" y="4523962"/>
          <a:ext cx="1219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1" name="Equation" r:id="rId16" imgW="609336" imgH="253890" progId="Equation.3">
                  <p:embed/>
                </p:oleObj>
              </mc:Choice>
              <mc:Fallback>
                <p:oleObj name="Equation" r:id="rId16" imgW="609336" imgH="253890" progId="Equation.3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966" y="4523962"/>
                        <a:ext cx="12192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2033EB4-4912-42FE-AF9E-22228D4782F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121444" y="5077333"/>
            <a:ext cx="2398658" cy="162333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8223BF-2434-4819-8620-070FE34A6752}"/>
                  </a:ext>
                </a:extLst>
              </p:cNvPr>
              <p:cNvSpPr txBox="1"/>
              <p:nvPr/>
            </p:nvSpPr>
            <p:spPr>
              <a:xfrm>
                <a:off x="5731941" y="4209326"/>
                <a:ext cx="3177665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≥2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8223BF-2434-4819-8620-070FE34A6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941" y="4209326"/>
                <a:ext cx="3177665" cy="82381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8EFBB06D-28A0-4184-BEC8-4064ABCBE80D}"/>
              </a:ext>
            </a:extLst>
          </p:cNvPr>
          <p:cNvSpPr/>
          <p:nvPr/>
        </p:nvSpPr>
        <p:spPr>
          <a:xfrm>
            <a:off x="303652" y="407543"/>
            <a:ext cx="8487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u="sng" dirty="0">
                <a:cs typeface="Arial" panose="020B0604020202020204" pitchFamily="34" charset="0"/>
              </a:rPr>
              <a:t>Math-1050 Session #6 (Textbook 3.4: “Library of Functions”)</a:t>
            </a:r>
            <a:br>
              <a:rPr lang="en-US" altLang="en-US" sz="2400" u="sng" dirty="0">
                <a:cs typeface="Arial" panose="020B0604020202020204" pitchFamily="34" charset="0"/>
              </a:rPr>
            </a:b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77D9A5-6C8E-4974-99E2-0E1E7585C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609599"/>
            <a:ext cx="4755602" cy="4819722"/>
          </a:xfrm>
          <a:prstGeom prst="rect">
            <a:avLst/>
          </a:prstGeom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61893" y="5198350"/>
            <a:ext cx="1295400" cy="97472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= 3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7784255"/>
              </p:ext>
            </p:extLst>
          </p:nvPr>
        </p:nvGraphicFramePr>
        <p:xfrm>
          <a:off x="544484" y="457200"/>
          <a:ext cx="1497414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4" name="Equation" r:id="rId4" imgW="596641" imgH="393529" progId="Equation.3">
                  <p:embed/>
                </p:oleObj>
              </mc:Choice>
              <mc:Fallback>
                <p:oleObj name="Equation" r:id="rId4" imgW="596641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84" y="457200"/>
                        <a:ext cx="1497414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5689114" y="865991"/>
            <a:ext cx="40958" cy="4391809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  <a:stCxn id="2" idx="3"/>
          </p:cNvCxnSpPr>
          <p:nvPr/>
        </p:nvCxnSpPr>
        <p:spPr bwMode="auto">
          <a:xfrm flipH="1">
            <a:off x="3809864" y="3019460"/>
            <a:ext cx="4527138" cy="1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2"/>
          <p:cNvSpPr txBox="1">
            <a:spLocks noRot="1" noChangeArrowheads="1"/>
          </p:cNvSpPr>
          <p:nvPr/>
        </p:nvSpPr>
        <p:spPr bwMode="auto">
          <a:xfrm>
            <a:off x="8018281" y="2154374"/>
            <a:ext cx="12954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 y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9" name="Object 3"/>
              <p:cNvSpPr txBox="1"/>
              <p:nvPr/>
            </p:nvSpPr>
            <p:spPr bwMode="auto">
              <a:xfrm>
                <a:off x="56472" y="1589935"/>
                <a:ext cx="3764278" cy="16081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48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72" y="1589935"/>
                <a:ext cx="3764278" cy="1608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2">
            <a:extLst>
              <a:ext uri="{FF2B5EF4-FFF2-40B4-BE49-F238E27FC236}">
                <a16:creationId xmlns:a16="http://schemas.microsoft.com/office/drawing/2014/main" id="{2FB0CB80-FDBB-43C2-A5CA-47750C0542A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-381000" y="93625"/>
            <a:ext cx="6890656" cy="40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the equation of the graph?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8589D16-79E2-44D1-B53C-A223EBF8C0D5}"/>
              </a:ext>
            </a:extLst>
          </p:cNvPr>
          <p:cNvSpPr/>
          <p:nvPr/>
        </p:nvSpPr>
        <p:spPr>
          <a:xfrm>
            <a:off x="6111820" y="2481093"/>
            <a:ext cx="189954" cy="2000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C6C4A9-CA5E-484B-B88A-453E69BB39FA}"/>
              </a:ext>
            </a:extLst>
          </p:cNvPr>
          <p:cNvCxnSpPr>
            <a:cxnSpLocks/>
          </p:cNvCxnSpPr>
          <p:nvPr/>
        </p:nvCxnSpPr>
        <p:spPr>
          <a:xfrm>
            <a:off x="5689114" y="2973712"/>
            <a:ext cx="51768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95DA99A-6144-4974-839C-5AAB88443491}"/>
              </a:ext>
            </a:extLst>
          </p:cNvPr>
          <p:cNvSpPr txBox="1"/>
          <p:nvPr/>
        </p:nvSpPr>
        <p:spPr>
          <a:xfrm>
            <a:off x="5607302" y="3126356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Right 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0C3F914-E57F-460D-A3A1-4907BBCB03D2}"/>
              </a:ext>
            </a:extLst>
          </p:cNvPr>
          <p:cNvCxnSpPr>
            <a:cxnSpLocks/>
          </p:cNvCxnSpPr>
          <p:nvPr/>
        </p:nvCxnSpPr>
        <p:spPr>
          <a:xfrm flipV="1">
            <a:off x="6206797" y="2681105"/>
            <a:ext cx="0" cy="3385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5DB63FD-3D9A-4252-9F18-918836EC3260}"/>
              </a:ext>
            </a:extLst>
          </p:cNvPr>
          <p:cNvSpPr txBox="1"/>
          <p:nvPr/>
        </p:nvSpPr>
        <p:spPr>
          <a:xfrm>
            <a:off x="6576795" y="2370294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Up 1</a:t>
            </a:r>
          </a:p>
        </p:txBody>
      </p:sp>
    </p:spTree>
    <p:extLst>
      <p:ext uri="{BB962C8B-B14F-4D97-AF65-F5344CB8AC3E}">
        <p14:creationId xmlns:p14="http://schemas.microsoft.com/office/powerpoint/2010/main" val="1272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0" grpId="0"/>
      <p:bldP spid="20489" grpId="0"/>
      <p:bldP spid="19" grpId="0" animBg="1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0FF68F-9223-44B0-BBF9-172494F5C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26571"/>
            <a:ext cx="5120161" cy="5189196"/>
          </a:xfrm>
          <a:prstGeom prst="rect">
            <a:avLst/>
          </a:prstGeom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0100" y="5181600"/>
            <a:ext cx="1295400" cy="97472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= -4</a:t>
            </a: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1066629"/>
              </p:ext>
            </p:extLst>
          </p:nvPr>
        </p:nvGraphicFramePr>
        <p:xfrm>
          <a:off x="533400" y="228600"/>
          <a:ext cx="1524000" cy="100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4" name="Equation" r:id="rId4" imgW="596641" imgH="393529" progId="Equation.3">
                  <p:embed/>
                </p:oleObj>
              </mc:Choice>
              <mc:Fallback>
                <p:oleObj name="Equation" r:id="rId4" imgW="596641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1524000" cy="1004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>
            <a:off x="3052542" y="3124200"/>
            <a:ext cx="503941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2"/>
          <p:cNvSpPr txBox="1">
            <a:spLocks noRot="1" noChangeArrowheads="1"/>
          </p:cNvSpPr>
          <p:nvPr/>
        </p:nvSpPr>
        <p:spPr bwMode="auto">
          <a:xfrm>
            <a:off x="8091961" y="2616513"/>
            <a:ext cx="12954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 y = -3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13" name="Object 3"/>
              <p:cNvSpPr txBox="1"/>
              <p:nvPr/>
            </p:nvSpPr>
            <p:spPr bwMode="auto">
              <a:xfrm>
                <a:off x="-63137" y="1447800"/>
                <a:ext cx="2895600" cy="108029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51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63137" y="1447800"/>
                <a:ext cx="2895600" cy="10802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5257800" y="68192"/>
            <a:ext cx="0" cy="5447575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4D70012-1D5F-45D5-BFA8-9E8B867AD7F7}"/>
              </a:ext>
            </a:extLst>
          </p:cNvPr>
          <p:cNvSpPr/>
          <p:nvPr/>
        </p:nvSpPr>
        <p:spPr>
          <a:xfrm>
            <a:off x="5649133" y="3784209"/>
            <a:ext cx="189954" cy="2000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7D23FE-D610-4A1D-8BE3-856B964BD551}"/>
              </a:ext>
            </a:extLst>
          </p:cNvPr>
          <p:cNvCxnSpPr>
            <a:cxnSpLocks/>
          </p:cNvCxnSpPr>
          <p:nvPr/>
        </p:nvCxnSpPr>
        <p:spPr>
          <a:xfrm>
            <a:off x="5263412" y="3076301"/>
            <a:ext cx="51768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E52186-51FA-4DD8-A617-21EF21809CAD}"/>
              </a:ext>
            </a:extLst>
          </p:cNvPr>
          <p:cNvSpPr txBox="1"/>
          <p:nvPr/>
        </p:nvSpPr>
        <p:spPr>
          <a:xfrm>
            <a:off x="5311556" y="2670302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Right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8EFD93A-3B1D-4645-A678-1F371518FFCD}"/>
              </a:ext>
            </a:extLst>
          </p:cNvPr>
          <p:cNvCxnSpPr>
            <a:cxnSpLocks/>
          </p:cNvCxnSpPr>
          <p:nvPr/>
        </p:nvCxnSpPr>
        <p:spPr>
          <a:xfrm>
            <a:off x="5781095" y="3122216"/>
            <a:ext cx="0" cy="7639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6A0E704-CEC7-42A4-99E3-CE92377533A7}"/>
              </a:ext>
            </a:extLst>
          </p:cNvPr>
          <p:cNvSpPr txBox="1"/>
          <p:nvPr/>
        </p:nvSpPr>
        <p:spPr>
          <a:xfrm>
            <a:off x="4689013" y="3304153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Down 2</a:t>
            </a:r>
          </a:p>
        </p:txBody>
      </p:sp>
    </p:spTree>
    <p:extLst>
      <p:ext uri="{BB962C8B-B14F-4D97-AF65-F5344CB8AC3E}">
        <p14:creationId xmlns:p14="http://schemas.microsoft.com/office/powerpoint/2010/main" val="30382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0" grpId="0"/>
      <p:bldP spid="21513" grpId="0"/>
      <p:bldP spid="18" grpId="0" animBg="1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67246-0021-4477-B8A6-877936E9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69" y="101340"/>
            <a:ext cx="8229600" cy="457199"/>
          </a:xfrm>
        </p:spPr>
        <p:txBody>
          <a:bodyPr/>
          <a:lstStyle/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Another way to understand the horizontal asymptote: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4AC7CB-28A7-4737-924D-7461230C5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9" y="1274433"/>
            <a:ext cx="3048000" cy="3089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3">
                <a:extLst>
                  <a:ext uri="{FF2B5EF4-FFF2-40B4-BE49-F238E27FC236}">
                    <a16:creationId xmlns:a16="http://schemas.microsoft.com/office/drawing/2014/main" id="{1C22478D-FE16-40CA-88EB-B8AA98C0F779}"/>
                  </a:ext>
                </a:extLst>
              </p:cNvPr>
              <p:cNvSpPr txBox="1"/>
              <p:nvPr/>
            </p:nvSpPr>
            <p:spPr bwMode="auto">
              <a:xfrm>
                <a:off x="3837249" y="2695687"/>
                <a:ext cx="2240077" cy="13795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3">
                <a:extLst>
                  <a:ext uri="{FF2B5EF4-FFF2-40B4-BE49-F238E27FC236}">
                    <a16:creationId xmlns:a16="http://schemas.microsoft.com/office/drawing/2014/main" id="{1C22478D-FE16-40CA-88EB-B8AA98C0F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7249" y="2695687"/>
                <a:ext cx="2240077" cy="13795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75D97B0B-EC2C-45F0-BB3D-C22F2ED40901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498669" y="558539"/>
            <a:ext cx="54348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u="sng" kern="0" dirty="0">
                <a:solidFill>
                  <a:srgbClr val="FF0000"/>
                </a:solidFill>
                <a:ea typeface="+mj-ea"/>
              </a:rPr>
              <a:t>End behavior!</a:t>
            </a:r>
            <a:endParaRPr lang="en-US" sz="2800" u="sng" kern="0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B7E9C9E-DB46-426A-BF04-6D0DE0F2FCB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071949" y="1181660"/>
            <a:ext cx="62179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000000"/>
                </a:solidFill>
                <a:ea typeface="+mj-ea"/>
              </a:rPr>
              <a:t>On </a:t>
            </a:r>
            <a:r>
              <a:rPr lang="en-US" sz="2400" u="sng" kern="0" dirty="0">
                <a:solidFill>
                  <a:srgbClr val="000000"/>
                </a:solidFill>
                <a:ea typeface="+mj-ea"/>
              </a:rPr>
              <a:t>right end of the graph</a:t>
            </a:r>
            <a:r>
              <a:rPr lang="en-US" sz="2400" kern="0" dirty="0">
                <a:solidFill>
                  <a:srgbClr val="000000"/>
                </a:solidFill>
                <a:ea typeface="+mj-ea"/>
              </a:rPr>
              <a:t>, y-value approaches the horizontal asymptote.</a:t>
            </a:r>
            <a:endParaRPr lang="en-US" sz="2800" kern="0" dirty="0">
              <a:solidFill>
                <a:srgbClr val="000000"/>
              </a:solidFill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66ED6CBC-27F8-4157-B16D-C974858CC0AF}"/>
                  </a:ext>
                </a:extLst>
              </p:cNvPr>
              <p:cNvSpPr txBox="1"/>
              <p:nvPr/>
            </p:nvSpPr>
            <p:spPr bwMode="auto">
              <a:xfrm>
                <a:off x="2856731" y="5216144"/>
                <a:ext cx="3360737" cy="59690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→∞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)→?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66ED6CBC-27F8-4157-B16D-C974858CC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6731" y="5216144"/>
                <a:ext cx="3360737" cy="5969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B259EA3F-D44C-44CF-8DDC-C9A3C40AE8D1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71399" y="2006227"/>
            <a:ext cx="428352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If the x-value is </a:t>
            </a:r>
            <a:r>
              <a:rPr lang="en-US" sz="2400" b="1" i="1" u="sng" kern="0" dirty="0">
                <a:solidFill>
                  <a:srgbClr val="FF0000"/>
                </a:solidFill>
                <a:ea typeface="+mj-ea"/>
              </a:rPr>
              <a:t>very</a:t>
            </a:r>
            <a:r>
              <a:rPr lang="en-US" sz="2400" kern="0" dirty="0">
                <a:solidFill>
                  <a:srgbClr val="FF0000"/>
                </a:solidFill>
                <a:ea typeface="+mj-ea"/>
              </a:rPr>
              <a:t> large, what does y-value approach?</a:t>
            </a:r>
            <a:endParaRPr lang="en-US" sz="2800" kern="0" dirty="0">
              <a:solidFill>
                <a:srgbClr val="FF0000"/>
              </a:solidFill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3">
                <a:extLst>
                  <a:ext uri="{FF2B5EF4-FFF2-40B4-BE49-F238E27FC236}">
                    <a16:creationId xmlns:a16="http://schemas.microsoft.com/office/drawing/2014/main" id="{8AC9ED0B-018A-46FC-997E-30FD8AD2D858}"/>
                  </a:ext>
                </a:extLst>
              </p:cNvPr>
              <p:cNvSpPr txBox="1"/>
              <p:nvPr/>
            </p:nvSpPr>
            <p:spPr bwMode="auto">
              <a:xfrm>
                <a:off x="3029326" y="3581400"/>
                <a:ext cx="1752600" cy="105664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=3.1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Object 3">
                <a:extLst>
                  <a:ext uri="{FF2B5EF4-FFF2-40B4-BE49-F238E27FC236}">
                    <a16:creationId xmlns:a16="http://schemas.microsoft.com/office/drawing/2014/main" id="{8AC9ED0B-018A-46FC-997E-30FD8AD2D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29326" y="3581400"/>
                <a:ext cx="1752600" cy="1056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3">
                <a:extLst>
                  <a:ext uri="{FF2B5EF4-FFF2-40B4-BE49-F238E27FC236}">
                    <a16:creationId xmlns:a16="http://schemas.microsoft.com/office/drawing/2014/main" id="{5099C1C3-5376-4AF6-8A11-33A9E4AC8217}"/>
                  </a:ext>
                </a:extLst>
              </p:cNvPr>
              <p:cNvSpPr txBox="1"/>
              <p:nvPr/>
            </p:nvSpPr>
            <p:spPr bwMode="auto">
              <a:xfrm>
                <a:off x="4716202" y="3592795"/>
                <a:ext cx="2292532" cy="1121229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=3.01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Object 3">
                <a:extLst>
                  <a:ext uri="{FF2B5EF4-FFF2-40B4-BE49-F238E27FC236}">
                    <a16:creationId xmlns:a16="http://schemas.microsoft.com/office/drawing/2014/main" id="{5099C1C3-5376-4AF6-8A11-33A9E4AC8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202" y="3592795"/>
                <a:ext cx="2292532" cy="11212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CA144671-40BF-4639-BA23-A234464D2D35}"/>
                  </a:ext>
                </a:extLst>
              </p:cNvPr>
              <p:cNvSpPr txBox="1"/>
              <p:nvPr/>
            </p:nvSpPr>
            <p:spPr bwMode="auto">
              <a:xfrm>
                <a:off x="6731557" y="3581400"/>
                <a:ext cx="2667000" cy="126238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=3.001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CA144671-40BF-4639-BA23-A234464D2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1557" y="3581400"/>
                <a:ext cx="2667000" cy="12623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3">
                <a:extLst>
                  <a:ext uri="{FF2B5EF4-FFF2-40B4-BE49-F238E27FC236}">
                    <a16:creationId xmlns:a16="http://schemas.microsoft.com/office/drawing/2014/main" id="{197FB987-4BE2-42E6-977A-74FEDDE1651A}"/>
                  </a:ext>
                </a:extLst>
              </p:cNvPr>
              <p:cNvSpPr txBox="1"/>
              <p:nvPr/>
            </p:nvSpPr>
            <p:spPr bwMode="auto">
              <a:xfrm>
                <a:off x="373096" y="514316"/>
                <a:ext cx="2240077" cy="13795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Object 3">
                <a:extLst>
                  <a:ext uri="{FF2B5EF4-FFF2-40B4-BE49-F238E27FC236}">
                    <a16:creationId xmlns:a16="http://schemas.microsoft.com/office/drawing/2014/main" id="{197FB987-4BE2-42E6-977A-74FEDDE16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096" y="514316"/>
                <a:ext cx="2240077" cy="13795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3">
                <a:extLst>
                  <a:ext uri="{FF2B5EF4-FFF2-40B4-BE49-F238E27FC236}">
                    <a16:creationId xmlns:a16="http://schemas.microsoft.com/office/drawing/2014/main" id="{C3A4DD2D-39EE-4866-9FCB-CC099CE152CE}"/>
                  </a:ext>
                </a:extLst>
              </p:cNvPr>
              <p:cNvSpPr txBox="1"/>
              <p:nvPr/>
            </p:nvSpPr>
            <p:spPr bwMode="auto">
              <a:xfrm>
                <a:off x="397045" y="5053222"/>
                <a:ext cx="2240077" cy="13795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Object 3">
                <a:extLst>
                  <a:ext uri="{FF2B5EF4-FFF2-40B4-BE49-F238E27FC236}">
                    <a16:creationId xmlns:a16="http://schemas.microsoft.com/office/drawing/2014/main" id="{C3A4DD2D-39EE-4866-9FCB-CC099CE15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045" y="5053222"/>
                <a:ext cx="2240077" cy="13795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0E247564-F9B5-48CA-B692-07C6BDB2B71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298269" y="4268436"/>
            <a:ext cx="79111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(Remember from Math-2), right end behavior is given by:  </a:t>
            </a:r>
            <a:endParaRPr lang="en-US" sz="2800" kern="0" dirty="0">
              <a:solidFill>
                <a:srgbClr val="FF0000"/>
              </a:solidFill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3">
                <a:extLst>
                  <a:ext uri="{FF2B5EF4-FFF2-40B4-BE49-F238E27FC236}">
                    <a16:creationId xmlns:a16="http://schemas.microsoft.com/office/drawing/2014/main" id="{7EAA90C5-8BE7-4284-A09C-9B651E2F6130}"/>
                  </a:ext>
                </a:extLst>
              </p:cNvPr>
              <p:cNvSpPr txBox="1"/>
              <p:nvPr/>
            </p:nvSpPr>
            <p:spPr bwMode="auto">
              <a:xfrm>
                <a:off x="6373152" y="5050489"/>
                <a:ext cx="2240077" cy="13795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Object 3">
                <a:extLst>
                  <a:ext uri="{FF2B5EF4-FFF2-40B4-BE49-F238E27FC236}">
                    <a16:creationId xmlns:a16="http://schemas.microsoft.com/office/drawing/2014/main" id="{7EAA90C5-8BE7-4284-A09C-9B651E2F6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3152" y="5050489"/>
                <a:ext cx="2240077" cy="13795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DACEAE-0E4F-4915-A5D2-472D4861022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452336" y="5117755"/>
            <a:ext cx="582918" cy="797762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solid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90D437D-FB40-4277-B698-863C9D86C580}"/>
              </a:ext>
            </a:extLst>
          </p:cNvPr>
          <p:cNvSpPr/>
          <p:nvPr/>
        </p:nvSpPr>
        <p:spPr>
          <a:xfrm>
            <a:off x="7935931" y="476226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0000"/>
                </a:solidFill>
              </a:rPr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6">
                <a:extLst>
                  <a:ext uri="{FF2B5EF4-FFF2-40B4-BE49-F238E27FC236}">
                    <a16:creationId xmlns:a16="http://schemas.microsoft.com/office/drawing/2014/main" id="{E60FE99C-8FF9-4776-AF04-0D3A65E6A438}"/>
                  </a:ext>
                </a:extLst>
              </p:cNvPr>
              <p:cNvSpPr txBox="1"/>
              <p:nvPr/>
            </p:nvSpPr>
            <p:spPr bwMode="auto">
              <a:xfrm>
                <a:off x="2879290" y="5877579"/>
                <a:ext cx="3360737" cy="59690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→∞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Object 6">
                <a:extLst>
                  <a:ext uri="{FF2B5EF4-FFF2-40B4-BE49-F238E27FC236}">
                    <a16:creationId xmlns:a16="http://schemas.microsoft.com/office/drawing/2014/main" id="{E60FE99C-8FF9-4776-AF04-0D3A65E6A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9290" y="5877579"/>
                <a:ext cx="3360737" cy="5969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000000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61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2" y="-90977"/>
            <a:ext cx="8385175" cy="143192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Set-Builder Notation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a way of writing an equation that also defines the input values to use.</a:t>
            </a:r>
            <a:endParaRPr lang="en-US" alt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48" y="2055484"/>
            <a:ext cx="3095625" cy="3095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4"/>
          <p:cNvSpPr txBox="1">
            <a:spLocks noRot="1" noChangeArrowheads="1"/>
          </p:cNvSpPr>
          <p:nvPr/>
        </p:nvSpPr>
        <p:spPr bwMode="auto">
          <a:xfrm>
            <a:off x="1219200" y="2029605"/>
            <a:ext cx="4602697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“French Brackets”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set</a:t>
            </a:r>
            <a:endParaRPr lang="en-US" alt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>
            <p:extLst/>
          </p:nvPr>
        </p:nvGraphicFramePr>
        <p:xfrm>
          <a:off x="1679575" y="2426838"/>
          <a:ext cx="22828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9" name="Equation" r:id="rId4" imgW="825480" imgH="228600" progId="Equation.3">
                  <p:embed/>
                </p:oleObj>
              </mc:Choice>
              <mc:Fallback>
                <p:oleObj name="Equation" r:id="rId4" imgW="825480" imgH="228600" progId="Equation.3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426838"/>
                        <a:ext cx="22828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1981200" y="1646749"/>
            <a:ext cx="105032" cy="46738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3962400" y="1587983"/>
            <a:ext cx="2788701" cy="52615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08755" y="4419600"/>
          <a:ext cx="50942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0" name="Equation" r:id="rId6" imgW="1841400" imgH="228600" progId="Equation.3">
                  <p:embed/>
                </p:oleObj>
              </mc:Choice>
              <mc:Fallback>
                <p:oleObj name="Equation" r:id="rId6" imgW="18414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55" y="4419600"/>
                        <a:ext cx="509428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V="1">
            <a:off x="373651" y="5030640"/>
            <a:ext cx="921749" cy="1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1853524" y="5006197"/>
            <a:ext cx="783432" cy="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4"/>
          <p:cNvSpPr txBox="1">
            <a:spLocks noRot="1" noChangeArrowheads="1"/>
          </p:cNvSpPr>
          <p:nvPr/>
        </p:nvSpPr>
        <p:spPr bwMode="auto">
          <a:xfrm>
            <a:off x="3581400" y="5056184"/>
            <a:ext cx="1249899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3401177" y="5029200"/>
            <a:ext cx="1828801" cy="1"/>
          </a:xfrm>
          <a:prstGeom prst="straightConnector1">
            <a:avLst/>
          </a:prstGeom>
          <a:noFill/>
          <a:ln w="28575" algn="ctr">
            <a:solidFill>
              <a:srgbClr val="3333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609600" y="1164534"/>
          <a:ext cx="6254751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1" name="Equation" r:id="rId8" imgW="2260440" imgH="215640" progId="Equation.3">
                  <p:embed/>
                </p:oleObj>
              </mc:Choice>
              <mc:Fallback>
                <p:oleObj name="Equation" r:id="rId8" imgW="2260440" imgH="21564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64534"/>
                        <a:ext cx="6254751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245240" y="1084891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rule</a:t>
            </a:r>
          </a:p>
        </p:txBody>
      </p:sp>
      <p:sp>
        <p:nvSpPr>
          <p:cNvPr id="17" name="Rectangle 4"/>
          <p:cNvSpPr txBox="1">
            <a:spLocks noRot="1" noChangeArrowheads="1"/>
          </p:cNvSpPr>
          <p:nvPr/>
        </p:nvSpPr>
        <p:spPr bwMode="auto">
          <a:xfrm>
            <a:off x="4953000" y="1155073"/>
            <a:ext cx="1299357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</a:p>
        </p:txBody>
      </p:sp>
      <p:sp>
        <p:nvSpPr>
          <p:cNvPr id="18" name="Rectangle 4"/>
          <p:cNvSpPr txBox="1">
            <a:spLocks noRot="1" noChangeArrowheads="1"/>
          </p:cNvSpPr>
          <p:nvPr/>
        </p:nvSpPr>
        <p:spPr bwMode="auto">
          <a:xfrm>
            <a:off x="335607" y="1646749"/>
            <a:ext cx="1450586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149008" y="3048000"/>
          <a:ext cx="3736975" cy="504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2" name="Equation" r:id="rId10" imgW="1625400" imgH="215640" progId="Equation.3">
                  <p:embed/>
                </p:oleObj>
              </mc:Choice>
              <mc:Fallback>
                <p:oleObj name="Equation" r:id="rId10" imgW="1625400" imgH="2156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008" y="3048000"/>
                        <a:ext cx="3736975" cy="504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149008" y="3581400"/>
          <a:ext cx="3663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3" name="Equation" r:id="rId12" imgW="1422360" imgH="215640" progId="Equation.3">
                  <p:embed/>
                </p:oleObj>
              </mc:Choice>
              <mc:Fallback>
                <p:oleObj name="Equation" r:id="rId12" imgW="1422360" imgH="2156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008" y="3581400"/>
                        <a:ext cx="36639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/>
          <p:cNvSpPr txBox="1">
            <a:spLocks noRot="1" noChangeArrowheads="1"/>
          </p:cNvSpPr>
          <p:nvPr/>
        </p:nvSpPr>
        <p:spPr bwMode="auto">
          <a:xfrm>
            <a:off x="184732" y="5105400"/>
            <a:ext cx="1450586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51163" y="4986002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rule</a:t>
            </a:r>
          </a:p>
        </p:txBody>
      </p:sp>
      <p:sp>
        <p:nvSpPr>
          <p:cNvPr id="28" name="Rectangle 4"/>
          <p:cNvSpPr txBox="1">
            <a:spLocks noRot="1" noChangeArrowheads="1"/>
          </p:cNvSpPr>
          <p:nvPr/>
        </p:nvSpPr>
        <p:spPr bwMode="auto">
          <a:xfrm>
            <a:off x="335607" y="5867400"/>
            <a:ext cx="8503593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square functions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“</a:t>
            </a: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real numbers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(redundant to write it in “set-builder” notation).</a:t>
            </a:r>
            <a:endParaRPr lang="en-US" altLang="en-US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4" grpId="0"/>
      <p:bldP spid="25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83" y="1816204"/>
            <a:ext cx="3095625" cy="3095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ctangle 4"/>
          <p:cNvSpPr txBox="1">
            <a:spLocks noRot="1" noChangeArrowheads="1"/>
          </p:cNvSpPr>
          <p:nvPr/>
        </p:nvSpPr>
        <p:spPr bwMode="auto">
          <a:xfrm>
            <a:off x="0" y="265772"/>
            <a:ext cx="8385175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fontAlgn="auto">
              <a:spcAft>
                <a:spcPts val="0"/>
              </a:spcAft>
              <a:defRPr>
                <a:ea typeface="+mj-ea"/>
                <a:cs typeface="Arial" panose="020B0604020202020204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altLang="en-US" sz="2400" dirty="0"/>
              <a:t>What is the equation of the graph?</a:t>
            </a: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938397"/>
              </p:ext>
            </p:extLst>
          </p:nvPr>
        </p:nvGraphicFramePr>
        <p:xfrm>
          <a:off x="5919440" y="1113421"/>
          <a:ext cx="18954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4" name="Equation" r:id="rId4" imgW="685800" imgH="203040" progId="Equation.3">
                  <p:embed/>
                </p:oleObj>
              </mc:Choice>
              <mc:Fallback>
                <p:oleObj name="Equation" r:id="rId4" imgW="685800" imgH="203040" progId="Equation.3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440" y="1113421"/>
                        <a:ext cx="18954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 txBox="1">
            <a:spLocks noRot="1" noChangeArrowheads="1"/>
          </p:cNvSpPr>
          <p:nvPr/>
        </p:nvSpPr>
        <p:spPr bwMode="auto">
          <a:xfrm>
            <a:off x="5677407" y="531186"/>
            <a:ext cx="3058083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domain of the graph below?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902044"/>
              </p:ext>
            </p:extLst>
          </p:nvPr>
        </p:nvGraphicFramePr>
        <p:xfrm>
          <a:off x="4314303" y="5722826"/>
          <a:ext cx="44211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5" name="Equation" r:id="rId6" imgW="1600200" imgH="228600" progId="Equation.3">
                  <p:embed/>
                </p:oleObj>
              </mc:Choice>
              <mc:Fallback>
                <p:oleObj name="Equation" r:id="rId6" imgW="1600200" imgH="22860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303" y="5722826"/>
                        <a:ext cx="4421187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93" y="1460726"/>
            <a:ext cx="3068546" cy="361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/>
          <p:cNvSpPr txBox="1">
            <a:spLocks noRot="1" noChangeArrowheads="1"/>
          </p:cNvSpPr>
          <p:nvPr/>
        </p:nvSpPr>
        <p:spPr bwMode="auto">
          <a:xfrm>
            <a:off x="4347752" y="5178621"/>
            <a:ext cx="4800600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fontAlgn="auto">
              <a:spcAft>
                <a:spcPts val="0"/>
              </a:spcAft>
              <a:defRPr>
                <a:ea typeface="+mj-ea"/>
                <a:cs typeface="Arial" panose="020B0604020202020204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altLang="en-US" sz="2400" dirty="0"/>
              <a:t>Write the equation of the graph above in set-builder notation.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80DE441-ADF2-4801-8EB0-9D8F5EAE5233}"/>
              </a:ext>
            </a:extLst>
          </p:cNvPr>
          <p:cNvSpPr/>
          <p:nvPr/>
        </p:nvSpPr>
        <p:spPr>
          <a:xfrm>
            <a:off x="6595652" y="3569245"/>
            <a:ext cx="152400" cy="1719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046781"/>
              </p:ext>
            </p:extLst>
          </p:nvPr>
        </p:nvGraphicFramePr>
        <p:xfrm>
          <a:off x="980517" y="647012"/>
          <a:ext cx="22113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6" name="Equation" r:id="rId9" imgW="799920" imgH="228600" progId="Equation.3">
                  <p:embed/>
                </p:oleObj>
              </mc:Choice>
              <mc:Fallback>
                <p:oleObj name="Equation" r:id="rId9" imgW="799920" imgH="228600" progId="Equation.3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17" y="647012"/>
                        <a:ext cx="221138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83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9412" y="53595"/>
            <a:ext cx="8385175" cy="550864"/>
          </a:xfrm>
        </p:spPr>
        <p:txBody>
          <a:bodyPr/>
          <a:lstStyle/>
          <a:p>
            <a:pPr algn="ctr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equation of the graph?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3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" y="604459"/>
            <a:ext cx="3933175" cy="39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-381000" y="288877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84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43457"/>
              </p:ext>
            </p:extLst>
          </p:nvPr>
        </p:nvGraphicFramePr>
        <p:xfrm>
          <a:off x="4234799" y="620755"/>
          <a:ext cx="4848459" cy="12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9" name="Equation" r:id="rId4" imgW="1815840" imgH="482400" progId="Equation.3">
                  <p:embed/>
                </p:oleObj>
              </mc:Choice>
              <mc:Fallback>
                <p:oleObj name="Equation" r:id="rId4" imgW="1815840" imgH="482400" progId="Equation.3">
                  <p:embed/>
                  <p:pic>
                    <p:nvPicPr>
                      <p:cNvPr id="1844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799" y="620755"/>
                        <a:ext cx="4848459" cy="1280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2727741" y="3528701"/>
            <a:ext cx="228600" cy="24693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 bwMode="auto">
          <a:xfrm>
            <a:off x="4563291" y="1968043"/>
            <a:ext cx="4357052" cy="55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call this a “</a:t>
            </a: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piece-wise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defined function.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2278F8-47F1-4BD5-8D92-FD63BEAAE287}"/>
              </a:ext>
            </a:extLst>
          </p:cNvPr>
          <p:cNvSpPr/>
          <p:nvPr/>
        </p:nvSpPr>
        <p:spPr>
          <a:xfrm>
            <a:off x="2727741" y="3158561"/>
            <a:ext cx="152400" cy="1719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0F5ED695-ADA2-4676-A483-CF181816E362}"/>
                  </a:ext>
                </a:extLst>
              </p:cNvPr>
              <p:cNvSpPr txBox="1"/>
              <p:nvPr/>
            </p:nvSpPr>
            <p:spPr bwMode="auto">
              <a:xfrm>
                <a:off x="4583045" y="2709087"/>
                <a:ext cx="2282825" cy="64135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0F5ED695-ADA2-4676-A483-CF181816E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3045" y="2709087"/>
                <a:ext cx="2282825" cy="641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ject 7">
                <a:extLst>
                  <a:ext uri="{FF2B5EF4-FFF2-40B4-BE49-F238E27FC236}">
                    <a16:creationId xmlns:a16="http://schemas.microsoft.com/office/drawing/2014/main" id="{6F6E010C-1192-4002-90FD-C90A9A45C805}"/>
                  </a:ext>
                </a:extLst>
              </p:cNvPr>
              <p:cNvSpPr txBox="1"/>
              <p:nvPr/>
            </p:nvSpPr>
            <p:spPr bwMode="auto">
              <a:xfrm>
                <a:off x="6191954" y="2676430"/>
                <a:ext cx="2282825" cy="64135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Object 7">
                <a:extLst>
                  <a:ext uri="{FF2B5EF4-FFF2-40B4-BE49-F238E27FC236}">
                    <a16:creationId xmlns:a16="http://schemas.microsoft.com/office/drawing/2014/main" id="{6F6E010C-1192-4002-90FD-C90A9A45C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1954" y="2676430"/>
                <a:ext cx="2282825" cy="641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ject 7">
                <a:extLst>
                  <a:ext uri="{FF2B5EF4-FFF2-40B4-BE49-F238E27FC236}">
                    <a16:creationId xmlns:a16="http://schemas.microsoft.com/office/drawing/2014/main" id="{A14E2D07-A76C-4C1F-BE4F-0906224DE1FB}"/>
                  </a:ext>
                </a:extLst>
              </p:cNvPr>
              <p:cNvSpPr txBox="1"/>
              <p:nvPr/>
            </p:nvSpPr>
            <p:spPr bwMode="auto">
              <a:xfrm>
                <a:off x="5338711" y="4030910"/>
                <a:ext cx="2282825" cy="64135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−∞&lt;0&lt;2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Object 7">
                <a:extLst>
                  <a:ext uri="{FF2B5EF4-FFF2-40B4-BE49-F238E27FC236}">
                    <a16:creationId xmlns:a16="http://schemas.microsoft.com/office/drawing/2014/main" id="{A14E2D07-A76C-4C1F-BE4F-0906224DE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8711" y="4030910"/>
                <a:ext cx="2282825" cy="641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E33D9419-B3CF-4252-880B-97C135E1CE80}"/>
              </a:ext>
            </a:extLst>
          </p:cNvPr>
          <p:cNvSpPr/>
          <p:nvPr/>
        </p:nvSpPr>
        <p:spPr>
          <a:xfrm>
            <a:off x="7660691" y="559022"/>
            <a:ext cx="1298576" cy="653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391BDCE-EA4A-42E5-956E-8D7CB9A55652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301598" y="3366733"/>
            <a:ext cx="4357052" cy="55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“0” is in the domain of the expression on the top.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3CFC1614-C913-4D24-967B-D3EED4B6149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0" y="4740195"/>
            <a:ext cx="4563291" cy="55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we use the equation: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2B9420DE-E850-4B06-B5FD-05EBFFF4254B}"/>
                  </a:ext>
                </a:extLst>
              </p:cNvPr>
              <p:cNvSpPr txBox="1"/>
              <p:nvPr/>
            </p:nvSpPr>
            <p:spPr bwMode="auto">
              <a:xfrm>
                <a:off x="4523099" y="4749716"/>
                <a:ext cx="2552455" cy="76777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2B9420DE-E850-4B06-B5FD-05EBFFF42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3099" y="4749716"/>
                <a:ext cx="2552455" cy="7677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2">
            <a:extLst>
              <a:ext uri="{FF2B5EF4-FFF2-40B4-BE49-F238E27FC236}">
                <a16:creationId xmlns:a16="http://schemas.microsoft.com/office/drawing/2014/main" id="{7D705E89-6CD6-4DB3-8EF6-84ABB0ACC75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485002" y="5301265"/>
            <a:ext cx="2379430" cy="55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Consequently: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ject 7">
                <a:extLst>
                  <a:ext uri="{FF2B5EF4-FFF2-40B4-BE49-F238E27FC236}">
                    <a16:creationId xmlns:a16="http://schemas.microsoft.com/office/drawing/2014/main" id="{CD2D9709-30F3-4A10-8125-BBB1C657019A}"/>
                  </a:ext>
                </a:extLst>
              </p:cNvPr>
              <p:cNvSpPr txBox="1"/>
              <p:nvPr/>
            </p:nvSpPr>
            <p:spPr bwMode="auto">
              <a:xfrm>
                <a:off x="3784048" y="5358572"/>
                <a:ext cx="2552455" cy="76777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−2(0)+3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Object 7">
                <a:extLst>
                  <a:ext uri="{FF2B5EF4-FFF2-40B4-BE49-F238E27FC236}">
                    <a16:creationId xmlns:a16="http://schemas.microsoft.com/office/drawing/2014/main" id="{CD2D9709-30F3-4A10-8125-BBB1C6570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4048" y="5358572"/>
                <a:ext cx="2552455" cy="767771"/>
              </a:xfrm>
              <a:prstGeom prst="rect">
                <a:avLst/>
              </a:prstGeom>
              <a:blipFill>
                <a:blip r:embed="rId10"/>
                <a:stretch>
                  <a:fillRect l="-718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ject 7">
                <a:extLst>
                  <a:ext uri="{FF2B5EF4-FFF2-40B4-BE49-F238E27FC236}">
                    <a16:creationId xmlns:a16="http://schemas.microsoft.com/office/drawing/2014/main" id="{0C061D42-209F-4C7D-8382-64A34E77810C}"/>
                  </a:ext>
                </a:extLst>
              </p:cNvPr>
              <p:cNvSpPr txBox="1"/>
              <p:nvPr/>
            </p:nvSpPr>
            <p:spPr bwMode="auto">
              <a:xfrm>
                <a:off x="6484718" y="5301266"/>
                <a:ext cx="1990061" cy="550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Object 7">
                <a:extLst>
                  <a:ext uri="{FF2B5EF4-FFF2-40B4-BE49-F238E27FC236}">
                    <a16:creationId xmlns:a16="http://schemas.microsoft.com/office/drawing/2014/main" id="{0C061D42-209F-4C7D-8382-64A34E778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4718" y="5301266"/>
                <a:ext cx="1990061" cy="5508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84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4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92659417-4B3C-4EA7-A91C-E68CE6829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265" y="2074862"/>
            <a:ext cx="5320937" cy="42694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BBD909-97AF-4663-A058-33CC50B6E90A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52400" y="228600"/>
            <a:ext cx="8385175" cy="38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fontAlgn="auto">
              <a:spcAft>
                <a:spcPts val="0"/>
              </a:spcAft>
              <a:defRPr>
                <a:ea typeface="+mj-ea"/>
                <a:cs typeface="Arial" panose="020B0604020202020204" pitchFamily="34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altLang="en-US" sz="2400" dirty="0"/>
              <a:t>The </a:t>
            </a:r>
            <a:r>
              <a:rPr lang="en-US" altLang="en-US" sz="2400" i="1" u="sng" dirty="0"/>
              <a:t>Greatest Integer (or “Step”) Function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384FB0FE-C1F0-4373-8AAD-9D4482FD5F0C}"/>
                  </a:ext>
                </a:extLst>
              </p:cNvPr>
              <p:cNvSpPr txBox="1"/>
              <p:nvPr/>
            </p:nvSpPr>
            <p:spPr bwMode="auto">
              <a:xfrm>
                <a:off x="6096000" y="116815"/>
                <a:ext cx="2667000" cy="60642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𝑖𝑛𝑡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384FB0FE-C1F0-4373-8AAD-9D4482FD5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116815"/>
                <a:ext cx="2667000" cy="6064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48AB2ADF-73E5-4EF2-AF1C-E62D73199922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-76200" y="835025"/>
            <a:ext cx="9585960" cy="55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3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value</a:t>
            </a:r>
            <a:r>
              <a:rPr lang="en-US" alt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equals </a:t>
            </a:r>
            <a:r>
              <a:rPr lang="en-US" altLang="en-US" sz="23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greatest integer that is less than the input value.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F7719B28-EDC7-409D-A4D8-AC09C59FB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6" y="1403846"/>
            <a:ext cx="31504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Fill in the table, then graph the x-y pairs.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9FC7463-10BF-4DA8-BBD5-10FC634F6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52394"/>
              </p:ext>
            </p:extLst>
          </p:nvPr>
        </p:nvGraphicFramePr>
        <p:xfrm>
          <a:off x="278552" y="2617568"/>
          <a:ext cx="1855048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36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969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78D5201-83B6-4B31-A739-7617A5A2D335}"/>
              </a:ext>
            </a:extLst>
          </p:cNvPr>
          <p:cNvSpPr/>
          <p:nvPr/>
        </p:nvSpPr>
        <p:spPr>
          <a:xfrm>
            <a:off x="1448346" y="30177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2D83D0-8BB1-45E7-BC98-FDCD07120038}"/>
              </a:ext>
            </a:extLst>
          </p:cNvPr>
          <p:cNvSpPr/>
          <p:nvPr/>
        </p:nvSpPr>
        <p:spPr>
          <a:xfrm>
            <a:off x="1447800" y="34506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776AE1-B5CD-4A42-A20E-D9CB8B044EE9}"/>
              </a:ext>
            </a:extLst>
          </p:cNvPr>
          <p:cNvSpPr/>
          <p:nvPr/>
        </p:nvSpPr>
        <p:spPr>
          <a:xfrm>
            <a:off x="1432767" y="4415318"/>
            <a:ext cx="3571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B15C79-345F-46EB-81FB-0A7EBB82DC5F}"/>
              </a:ext>
            </a:extLst>
          </p:cNvPr>
          <p:cNvSpPr/>
          <p:nvPr/>
        </p:nvSpPr>
        <p:spPr>
          <a:xfrm>
            <a:off x="1447310" y="397874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D90AF6-B377-44A2-95F2-4DA03A00B78A}"/>
              </a:ext>
            </a:extLst>
          </p:cNvPr>
          <p:cNvSpPr/>
          <p:nvPr/>
        </p:nvSpPr>
        <p:spPr>
          <a:xfrm>
            <a:off x="1427496" y="486289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6A98AF-5D59-41FD-9A47-121D449FB84C}"/>
              </a:ext>
            </a:extLst>
          </p:cNvPr>
          <p:cNvSpPr/>
          <p:nvPr/>
        </p:nvSpPr>
        <p:spPr>
          <a:xfrm>
            <a:off x="1427496" y="537744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AA5E9C-6196-49EA-BE73-BB4780F99A04}"/>
              </a:ext>
            </a:extLst>
          </p:cNvPr>
          <p:cNvSpPr/>
          <p:nvPr/>
        </p:nvSpPr>
        <p:spPr>
          <a:xfrm>
            <a:off x="1433767" y="580950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E69F2A-3035-4E02-8A5C-A79F1F0F0000}"/>
              </a:ext>
            </a:extLst>
          </p:cNvPr>
          <p:cNvSpPr/>
          <p:nvPr/>
        </p:nvSpPr>
        <p:spPr>
          <a:xfrm>
            <a:off x="5611102" y="345979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0B5FDD1-81A7-4AE3-9DE8-28697099A44E}"/>
              </a:ext>
            </a:extLst>
          </p:cNvPr>
          <p:cNvSpPr/>
          <p:nvPr/>
        </p:nvSpPr>
        <p:spPr>
          <a:xfrm>
            <a:off x="5891651" y="347939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4EB1599-A545-4A49-BCE3-71A44B851284}"/>
              </a:ext>
            </a:extLst>
          </p:cNvPr>
          <p:cNvSpPr/>
          <p:nvPr/>
        </p:nvSpPr>
        <p:spPr>
          <a:xfrm>
            <a:off x="6172200" y="346415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B0E67CA-B262-4790-9CEB-A2A7826B86D5}"/>
              </a:ext>
            </a:extLst>
          </p:cNvPr>
          <p:cNvSpPr/>
          <p:nvPr/>
        </p:nvSpPr>
        <p:spPr>
          <a:xfrm>
            <a:off x="6452749" y="346835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9E17070-8620-43BB-854A-A103937C699B}"/>
              </a:ext>
            </a:extLst>
          </p:cNvPr>
          <p:cNvCxnSpPr>
            <a:cxnSpLocks/>
          </p:cNvCxnSpPr>
          <p:nvPr/>
        </p:nvCxnSpPr>
        <p:spPr>
          <a:xfrm>
            <a:off x="3200642" y="4877280"/>
            <a:ext cx="1220545" cy="0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A7537B1-CD64-450F-8C35-D29E419A5F3A}"/>
              </a:ext>
            </a:extLst>
          </p:cNvPr>
          <p:cNvSpPr/>
          <p:nvPr/>
        </p:nvSpPr>
        <p:spPr>
          <a:xfrm>
            <a:off x="6809498" y="286532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C3ACD8C-D55F-45E4-8699-6FDDFBB39310}"/>
              </a:ext>
            </a:extLst>
          </p:cNvPr>
          <p:cNvSpPr/>
          <p:nvPr/>
        </p:nvSpPr>
        <p:spPr>
          <a:xfrm>
            <a:off x="4268787" y="478669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D1910AE-467D-4C19-96E8-F957E32E50F3}"/>
              </a:ext>
            </a:extLst>
          </p:cNvPr>
          <p:cNvSpPr/>
          <p:nvPr/>
        </p:nvSpPr>
        <p:spPr>
          <a:xfrm>
            <a:off x="3048242" y="4786693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7CF06F9-59DD-409F-A3D8-4D2C9536C35B}"/>
              </a:ext>
            </a:extLst>
          </p:cNvPr>
          <p:cNvCxnSpPr>
            <a:cxnSpLocks/>
          </p:cNvCxnSpPr>
          <p:nvPr/>
        </p:nvCxnSpPr>
        <p:spPr>
          <a:xfrm>
            <a:off x="4394474" y="4202694"/>
            <a:ext cx="1220545" cy="0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3CA1BC2D-83D3-4C07-BF7E-666BADEEFFB7}"/>
              </a:ext>
            </a:extLst>
          </p:cNvPr>
          <p:cNvSpPr/>
          <p:nvPr/>
        </p:nvSpPr>
        <p:spPr>
          <a:xfrm>
            <a:off x="5462619" y="411210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8737FF-B86A-4B24-9D96-84531F153304}"/>
              </a:ext>
            </a:extLst>
          </p:cNvPr>
          <p:cNvSpPr/>
          <p:nvPr/>
        </p:nvSpPr>
        <p:spPr>
          <a:xfrm>
            <a:off x="4242074" y="4112107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AFA7269-3528-4B27-8038-BEA43EC6D01F}"/>
              </a:ext>
            </a:extLst>
          </p:cNvPr>
          <p:cNvCxnSpPr>
            <a:cxnSpLocks/>
          </p:cNvCxnSpPr>
          <p:nvPr/>
        </p:nvCxnSpPr>
        <p:spPr>
          <a:xfrm>
            <a:off x="5588953" y="3542529"/>
            <a:ext cx="1220545" cy="0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ACBD2C18-3A60-4608-9447-E5BBA1A0E828}"/>
              </a:ext>
            </a:extLst>
          </p:cNvPr>
          <p:cNvSpPr/>
          <p:nvPr/>
        </p:nvSpPr>
        <p:spPr>
          <a:xfrm>
            <a:off x="6680876" y="345061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2A0D787-06F5-41B9-BAF9-B4EA2B7B9AE3}"/>
              </a:ext>
            </a:extLst>
          </p:cNvPr>
          <p:cNvSpPr/>
          <p:nvPr/>
        </p:nvSpPr>
        <p:spPr>
          <a:xfrm>
            <a:off x="5443084" y="3476317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F03BFB-F4D0-4CCB-A843-884FABA62B20}"/>
              </a:ext>
            </a:extLst>
          </p:cNvPr>
          <p:cNvCxnSpPr>
            <a:cxnSpLocks/>
          </p:cNvCxnSpPr>
          <p:nvPr/>
        </p:nvCxnSpPr>
        <p:spPr>
          <a:xfrm>
            <a:off x="6782785" y="2923902"/>
            <a:ext cx="1220545" cy="0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10D0B540-F392-4780-B0BC-1B13BA78DEFF}"/>
              </a:ext>
            </a:extLst>
          </p:cNvPr>
          <p:cNvSpPr/>
          <p:nvPr/>
        </p:nvSpPr>
        <p:spPr>
          <a:xfrm>
            <a:off x="7850930" y="284770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F4A6A7B-2D75-40AD-AEB4-70B4991791ED}"/>
              </a:ext>
            </a:extLst>
          </p:cNvPr>
          <p:cNvSpPr/>
          <p:nvPr/>
        </p:nvSpPr>
        <p:spPr>
          <a:xfrm>
            <a:off x="6630385" y="2847702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EF5B034-1F7F-4FE7-8A38-EE4ED596BB86}"/>
              </a:ext>
            </a:extLst>
          </p:cNvPr>
          <p:cNvSpPr/>
          <p:nvPr/>
        </p:nvSpPr>
        <p:spPr>
          <a:xfrm>
            <a:off x="7081206" y="284770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4" grpId="0" animBg="1"/>
      <p:bldP spid="35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9987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66800" y="76200"/>
            <a:ext cx="73172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latin typeface="Arial" charset="0"/>
              </a:rPr>
              <a:t>Math-3</a:t>
            </a:r>
            <a:r>
              <a:rPr lang="en-US" altLang="en-US" sz="2400" dirty="0">
                <a:latin typeface="Arial" charset="0"/>
              </a:rPr>
              <a:t>: We learned the following function families.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590334"/>
              </p:ext>
            </p:extLst>
          </p:nvPr>
        </p:nvGraphicFramePr>
        <p:xfrm>
          <a:off x="6093141" y="3491368"/>
          <a:ext cx="15716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7" name="Equation" r:id="rId3" imgW="787058" imgH="203112" progId="Equation.3">
                  <p:embed/>
                </p:oleObj>
              </mc:Choice>
              <mc:Fallback>
                <p:oleObj name="Equation" r:id="rId3" imgW="787058" imgH="203112" progId="Equation.3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141" y="3491368"/>
                        <a:ext cx="15716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309" y="4059886"/>
            <a:ext cx="2031099" cy="148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942332"/>
              </p:ext>
            </p:extLst>
          </p:nvPr>
        </p:nvGraphicFramePr>
        <p:xfrm>
          <a:off x="3449006" y="3459163"/>
          <a:ext cx="152524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8" name="Equation" r:id="rId6" imgW="761669" imgH="203112" progId="Equation.3">
                  <p:embed/>
                </p:oleObj>
              </mc:Choice>
              <mc:Fallback>
                <p:oleObj name="Equation" r:id="rId6" imgW="761669" imgH="203112" progId="Equation.3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006" y="3459163"/>
                        <a:ext cx="1525242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06" y="4059886"/>
            <a:ext cx="1993997" cy="151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85" y="1361400"/>
            <a:ext cx="2155187" cy="145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ject 26"/>
              <p:cNvSpPr txBox="1"/>
              <p:nvPr/>
            </p:nvSpPr>
            <p:spPr bwMode="auto">
              <a:xfrm>
                <a:off x="1024662" y="823615"/>
                <a:ext cx="1810578" cy="45402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4662" y="823615"/>
                <a:ext cx="1810578" cy="454025"/>
              </a:xfrm>
              <a:prstGeom prst="rect">
                <a:avLst/>
              </a:prstGeom>
              <a:blipFill>
                <a:blip r:embed="rId10"/>
                <a:stretch>
                  <a:fillRect l="-2694" b="-21333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394787"/>
              </p:ext>
            </p:extLst>
          </p:nvPr>
        </p:nvGraphicFramePr>
        <p:xfrm>
          <a:off x="3449006" y="786052"/>
          <a:ext cx="1371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9" name="Equation" r:id="rId11" imgW="685800" imgH="241300" progId="Equation.3">
                  <p:embed/>
                </p:oleObj>
              </mc:Choice>
              <mc:Fallback>
                <p:oleObj name="Equation" r:id="rId11" imgW="685800" imgH="24130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006" y="786052"/>
                        <a:ext cx="1371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7" name="Picture 2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285" y="1361400"/>
            <a:ext cx="2124750" cy="143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153303-D82C-4768-8075-054CC28954F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72286" y="1361400"/>
            <a:ext cx="2122907" cy="14367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Object 26">
                <a:extLst>
                  <a:ext uri="{FF2B5EF4-FFF2-40B4-BE49-F238E27FC236}">
                    <a16:creationId xmlns:a16="http://schemas.microsoft.com/office/drawing/2014/main" id="{3CDD8437-76F6-4192-A07A-8F1799ECB045}"/>
                  </a:ext>
                </a:extLst>
              </p:cNvPr>
              <p:cNvSpPr txBox="1"/>
              <p:nvPr/>
            </p:nvSpPr>
            <p:spPr bwMode="auto">
              <a:xfrm>
                <a:off x="5817501" y="821438"/>
                <a:ext cx="2259874" cy="45402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9" name="Object 26">
                <a:extLst>
                  <a:ext uri="{FF2B5EF4-FFF2-40B4-BE49-F238E27FC236}">
                    <a16:creationId xmlns:a16="http://schemas.microsoft.com/office/drawing/2014/main" id="{3CDD8437-76F6-4192-A07A-8F1799EC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7501" y="821438"/>
                <a:ext cx="2259874" cy="454025"/>
              </a:xfrm>
              <a:prstGeom prst="rect">
                <a:avLst/>
              </a:prstGeom>
              <a:blipFill>
                <a:blip r:embed="rId15"/>
                <a:stretch>
                  <a:fillRect l="-2156" b="-22973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3702D550-40E1-435D-9683-161B29B3FCF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9743" y="4065146"/>
            <a:ext cx="2156954" cy="14597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bject 26">
                <a:extLst>
                  <a:ext uri="{FF2B5EF4-FFF2-40B4-BE49-F238E27FC236}">
                    <a16:creationId xmlns:a16="http://schemas.microsoft.com/office/drawing/2014/main" id="{D64B7348-4580-4256-AE5B-B7D185398243}"/>
                  </a:ext>
                </a:extLst>
              </p:cNvPr>
              <p:cNvSpPr txBox="1"/>
              <p:nvPr/>
            </p:nvSpPr>
            <p:spPr bwMode="auto">
              <a:xfrm>
                <a:off x="674252" y="3201987"/>
                <a:ext cx="1810578" cy="45402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1" name="Object 26">
                <a:extLst>
                  <a:ext uri="{FF2B5EF4-FFF2-40B4-BE49-F238E27FC236}">
                    <a16:creationId xmlns:a16="http://schemas.microsoft.com/office/drawing/2014/main" id="{D64B7348-4580-4256-AE5B-B7D185398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252" y="3201987"/>
                <a:ext cx="1810578" cy="454025"/>
              </a:xfrm>
              <a:prstGeom prst="rect">
                <a:avLst/>
              </a:prstGeom>
              <a:blipFill>
                <a:blip r:embed="rId17"/>
                <a:stretch>
                  <a:fillRect b="-61333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5935"/>
              </p:ext>
            </p:extLst>
          </p:nvPr>
        </p:nvGraphicFramePr>
        <p:xfrm>
          <a:off x="161401" y="1536234"/>
          <a:ext cx="3115199" cy="4481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16">
                <a:tc>
                  <a:txBody>
                    <a:bodyPr/>
                    <a:lstStyle/>
                    <a:p>
                      <a:r>
                        <a:rPr lang="en-US" sz="3600" dirty="0"/>
                        <a:t>      x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f(x)</a:t>
                      </a:r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r>
                        <a:rPr lang="en-US" sz="2800" dirty="0"/>
                        <a:t>1/10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= 0.1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  1/5 = 0.2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r>
                        <a:rPr lang="en-US" sz="2800" dirty="0"/>
                        <a:t>       1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r>
                        <a:rPr lang="en-US" sz="2800" dirty="0"/>
                        <a:t>       5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r>
                        <a:rPr lang="en-US" sz="2800" dirty="0"/>
                        <a:t>      10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2421072623"/>
                  </a:ext>
                </a:extLst>
              </a:tr>
            </a:tbl>
          </a:graphicData>
        </a:graphic>
      </p:graphicFrame>
      <p:sp>
        <p:nvSpPr>
          <p:cNvPr id="61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152400"/>
            <a:ext cx="8229600" cy="1143001"/>
          </a:xfrm>
        </p:spPr>
        <p:txBody>
          <a:bodyPr/>
          <a:lstStyle/>
          <a:p>
            <a:pPr algn="l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Reciprocal Function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46922" y="5430139"/>
            <a:ext cx="15937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</a:rPr>
              <a:t> 1/0 = ??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15048" y="2265517"/>
            <a:ext cx="6848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10</a:t>
            </a:r>
          </a:p>
        </p:txBody>
      </p:sp>
      <p:graphicFrame>
        <p:nvGraphicFramePr>
          <p:cNvPr id="17439" name="Object 5"/>
          <p:cNvGraphicFramePr>
            <a:graphicFrameLocks noChangeAspect="1"/>
          </p:cNvGraphicFramePr>
          <p:nvPr>
            <p:extLst/>
          </p:nvPr>
        </p:nvGraphicFramePr>
        <p:xfrm>
          <a:off x="5118100" y="181132"/>
          <a:ext cx="18081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181132"/>
                        <a:ext cx="180816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375620" y="2832100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375620" y="3545118"/>
            <a:ext cx="384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790370" y="4161632"/>
            <a:ext cx="15937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1/5 = 0.2</a:t>
            </a:r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>
            <a:off x="5070475" y="4038600"/>
            <a:ext cx="219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444" name="Group 13"/>
          <p:cNvGrpSpPr>
            <a:grpSpLocks/>
          </p:cNvGrpSpPr>
          <p:nvPr/>
        </p:nvGrpSpPr>
        <p:grpSpPr bwMode="auto">
          <a:xfrm>
            <a:off x="3481388" y="2374900"/>
            <a:ext cx="5686425" cy="4025900"/>
            <a:chOff x="1457" y="1086"/>
            <a:chExt cx="4984" cy="3705"/>
          </a:xfrm>
        </p:grpSpPr>
        <p:sp>
          <p:nvSpPr>
            <p:cNvPr id="57" name="Line 27"/>
            <p:cNvSpPr>
              <a:spLocks noChangeShapeType="1"/>
            </p:cNvSpPr>
            <p:nvPr/>
          </p:nvSpPr>
          <p:spPr bwMode="auto">
            <a:xfrm flipH="1">
              <a:off x="2924" y="1086"/>
              <a:ext cx="4" cy="3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2832" y="1486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1457" y="3031"/>
              <a:ext cx="4984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>
              <a:off x="2832" y="2262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2832" y="1878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>
              <a:off x="2832" y="3413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>
              <a:off x="2832" y="3031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>
              <a:off x="3298" y="2909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>
              <a:off x="3696" y="2927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>
              <a:off x="4080" y="2940"/>
              <a:ext cx="0" cy="1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2578" y="2940"/>
              <a:ext cx="0" cy="1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2185" y="2933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Line 25"/>
            <p:cNvSpPr>
              <a:spLocks noChangeShapeType="1"/>
            </p:cNvSpPr>
            <p:nvPr/>
          </p:nvSpPr>
          <p:spPr bwMode="auto">
            <a:xfrm>
              <a:off x="1822" y="2933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Line 26"/>
            <p:cNvSpPr>
              <a:spLocks noChangeShapeType="1"/>
            </p:cNvSpPr>
            <p:nvPr/>
          </p:nvSpPr>
          <p:spPr bwMode="auto">
            <a:xfrm flipH="1">
              <a:off x="2832" y="3749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445" name="Text Box 6"/>
          <p:cNvSpPr txBox="1">
            <a:spLocks noChangeArrowheads="1"/>
          </p:cNvSpPr>
          <p:nvPr/>
        </p:nvSpPr>
        <p:spPr bwMode="auto">
          <a:xfrm>
            <a:off x="5397500" y="4427538"/>
            <a:ext cx="3770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1   2   3  4  5  6  7  8  9  10</a:t>
            </a:r>
          </a:p>
        </p:txBody>
      </p:sp>
      <p:sp>
        <p:nvSpPr>
          <p:cNvPr id="17446" name="Text Box 6"/>
          <p:cNvSpPr txBox="1">
            <a:spLocks noChangeArrowheads="1"/>
          </p:cNvSpPr>
          <p:nvPr/>
        </p:nvSpPr>
        <p:spPr bwMode="auto">
          <a:xfrm>
            <a:off x="4575175" y="2559050"/>
            <a:ext cx="5857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7449" name="Text Box 6"/>
          <p:cNvSpPr txBox="1">
            <a:spLocks noChangeArrowheads="1"/>
          </p:cNvSpPr>
          <p:nvPr/>
        </p:nvSpPr>
        <p:spPr bwMode="auto">
          <a:xfrm>
            <a:off x="3592513" y="4406900"/>
            <a:ext cx="1347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-3  -2  -1</a:t>
            </a: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5068888" y="5654675"/>
            <a:ext cx="219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H="1">
            <a:off x="5068888" y="6019800"/>
            <a:ext cx="219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780072" y="4802004"/>
            <a:ext cx="17940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1/10 = 0.1</a:t>
            </a:r>
          </a:p>
        </p:txBody>
      </p:sp>
      <p:sp>
        <p:nvSpPr>
          <p:cNvPr id="4" name="Freeform 3"/>
          <p:cNvSpPr/>
          <p:nvPr/>
        </p:nvSpPr>
        <p:spPr>
          <a:xfrm>
            <a:off x="5187950" y="1746250"/>
            <a:ext cx="3857625" cy="2719388"/>
          </a:xfrm>
          <a:custGeom>
            <a:avLst/>
            <a:gdLst>
              <a:gd name="connsiteX0" fmla="*/ 2378 w 3857686"/>
              <a:gd name="connsiteY0" fmla="*/ 0 h 2718486"/>
              <a:gd name="connsiteX1" fmla="*/ 2378 w 3857686"/>
              <a:gd name="connsiteY1" fmla="*/ 1079156 h 2718486"/>
              <a:gd name="connsiteX2" fmla="*/ 27091 w 3857686"/>
              <a:gd name="connsiteY2" fmla="*/ 1540475 h 2718486"/>
              <a:gd name="connsiteX3" fmla="*/ 60043 w 3857686"/>
              <a:gd name="connsiteY3" fmla="*/ 1861751 h 2718486"/>
              <a:gd name="connsiteX4" fmla="*/ 150659 w 3857686"/>
              <a:gd name="connsiteY4" fmla="*/ 2232454 h 2718486"/>
              <a:gd name="connsiteX5" fmla="*/ 356605 w 3857686"/>
              <a:gd name="connsiteY5" fmla="*/ 2529016 h 2718486"/>
              <a:gd name="connsiteX6" fmla="*/ 397794 w 3857686"/>
              <a:gd name="connsiteY6" fmla="*/ 2529016 h 2718486"/>
              <a:gd name="connsiteX7" fmla="*/ 760259 w 3857686"/>
              <a:gd name="connsiteY7" fmla="*/ 2611394 h 2718486"/>
              <a:gd name="connsiteX8" fmla="*/ 1864129 w 3857686"/>
              <a:gd name="connsiteY8" fmla="*/ 2669059 h 2718486"/>
              <a:gd name="connsiteX9" fmla="*/ 3857686 w 3857686"/>
              <a:gd name="connsiteY9" fmla="*/ 2718486 h 271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7686" h="2718486">
                <a:moveTo>
                  <a:pt x="2378" y="0"/>
                </a:moveTo>
                <a:cubicBezTo>
                  <a:pt x="318" y="411205"/>
                  <a:pt x="-1741" y="822410"/>
                  <a:pt x="2378" y="1079156"/>
                </a:cubicBezTo>
                <a:cubicBezTo>
                  <a:pt x="6497" y="1335902"/>
                  <a:pt x="17480" y="1410042"/>
                  <a:pt x="27091" y="1540475"/>
                </a:cubicBezTo>
                <a:cubicBezTo>
                  <a:pt x="36702" y="1670908"/>
                  <a:pt x="39448" y="1746421"/>
                  <a:pt x="60043" y="1861751"/>
                </a:cubicBezTo>
                <a:cubicBezTo>
                  <a:pt x="80638" y="1977081"/>
                  <a:pt x="101232" y="2121243"/>
                  <a:pt x="150659" y="2232454"/>
                </a:cubicBezTo>
                <a:cubicBezTo>
                  <a:pt x="200086" y="2343665"/>
                  <a:pt x="315416" y="2479589"/>
                  <a:pt x="356605" y="2529016"/>
                </a:cubicBezTo>
                <a:cubicBezTo>
                  <a:pt x="397794" y="2578443"/>
                  <a:pt x="330518" y="2515286"/>
                  <a:pt x="397794" y="2529016"/>
                </a:cubicBezTo>
                <a:cubicBezTo>
                  <a:pt x="465070" y="2542746"/>
                  <a:pt x="515870" y="2588054"/>
                  <a:pt x="760259" y="2611394"/>
                </a:cubicBezTo>
                <a:cubicBezTo>
                  <a:pt x="1004648" y="2634734"/>
                  <a:pt x="1864129" y="2669059"/>
                  <a:pt x="1864129" y="2669059"/>
                </a:cubicBezTo>
                <a:lnTo>
                  <a:pt x="3857686" y="2718486"/>
                </a:lnTo>
              </a:path>
            </a:pathLst>
          </a:custGeom>
          <a:noFill/>
          <a:ln w="412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 flipH="1" flipV="1">
            <a:off x="3135313" y="4664075"/>
            <a:ext cx="1951037" cy="2287588"/>
          </a:xfrm>
          <a:custGeom>
            <a:avLst/>
            <a:gdLst>
              <a:gd name="connsiteX0" fmla="*/ 2378 w 3857686"/>
              <a:gd name="connsiteY0" fmla="*/ 0 h 2718486"/>
              <a:gd name="connsiteX1" fmla="*/ 2378 w 3857686"/>
              <a:gd name="connsiteY1" fmla="*/ 1079156 h 2718486"/>
              <a:gd name="connsiteX2" fmla="*/ 27091 w 3857686"/>
              <a:gd name="connsiteY2" fmla="*/ 1540475 h 2718486"/>
              <a:gd name="connsiteX3" fmla="*/ 60043 w 3857686"/>
              <a:gd name="connsiteY3" fmla="*/ 1861751 h 2718486"/>
              <a:gd name="connsiteX4" fmla="*/ 150659 w 3857686"/>
              <a:gd name="connsiteY4" fmla="*/ 2232454 h 2718486"/>
              <a:gd name="connsiteX5" fmla="*/ 356605 w 3857686"/>
              <a:gd name="connsiteY5" fmla="*/ 2529016 h 2718486"/>
              <a:gd name="connsiteX6" fmla="*/ 397794 w 3857686"/>
              <a:gd name="connsiteY6" fmla="*/ 2529016 h 2718486"/>
              <a:gd name="connsiteX7" fmla="*/ 760259 w 3857686"/>
              <a:gd name="connsiteY7" fmla="*/ 2611394 h 2718486"/>
              <a:gd name="connsiteX8" fmla="*/ 1864129 w 3857686"/>
              <a:gd name="connsiteY8" fmla="*/ 2669059 h 2718486"/>
              <a:gd name="connsiteX9" fmla="*/ 3857686 w 3857686"/>
              <a:gd name="connsiteY9" fmla="*/ 2718486 h 271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7686" h="2718486">
                <a:moveTo>
                  <a:pt x="2378" y="0"/>
                </a:moveTo>
                <a:cubicBezTo>
                  <a:pt x="318" y="411205"/>
                  <a:pt x="-1741" y="822410"/>
                  <a:pt x="2378" y="1079156"/>
                </a:cubicBezTo>
                <a:cubicBezTo>
                  <a:pt x="6497" y="1335902"/>
                  <a:pt x="17480" y="1410042"/>
                  <a:pt x="27091" y="1540475"/>
                </a:cubicBezTo>
                <a:cubicBezTo>
                  <a:pt x="36702" y="1670908"/>
                  <a:pt x="39448" y="1746421"/>
                  <a:pt x="60043" y="1861751"/>
                </a:cubicBezTo>
                <a:cubicBezTo>
                  <a:pt x="80638" y="1977081"/>
                  <a:pt x="101232" y="2121243"/>
                  <a:pt x="150659" y="2232454"/>
                </a:cubicBezTo>
                <a:cubicBezTo>
                  <a:pt x="200086" y="2343665"/>
                  <a:pt x="315416" y="2479589"/>
                  <a:pt x="356605" y="2529016"/>
                </a:cubicBezTo>
                <a:cubicBezTo>
                  <a:pt x="397794" y="2578443"/>
                  <a:pt x="330518" y="2515286"/>
                  <a:pt x="397794" y="2529016"/>
                </a:cubicBezTo>
                <a:cubicBezTo>
                  <a:pt x="465070" y="2542746"/>
                  <a:pt x="515870" y="2588054"/>
                  <a:pt x="760259" y="2611394"/>
                </a:cubicBezTo>
                <a:cubicBezTo>
                  <a:pt x="1004648" y="2634734"/>
                  <a:pt x="1864129" y="2669059"/>
                  <a:pt x="1864129" y="2669059"/>
                </a:cubicBezTo>
                <a:lnTo>
                  <a:pt x="3857686" y="2718486"/>
                </a:lnTo>
              </a:path>
            </a:pathLst>
          </a:custGeom>
          <a:noFill/>
          <a:ln w="412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178095" y="1538288"/>
            <a:ext cx="16205" cy="5624512"/>
          </a:xfrm>
          <a:prstGeom prst="straightConnector1">
            <a:avLst/>
          </a:prstGeom>
          <a:ln w="60325">
            <a:solidFill>
              <a:srgbClr val="0070C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397500" y="2151837"/>
            <a:ext cx="324043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Vertical Asymptote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x = 0</a:t>
            </a:r>
          </a:p>
        </p:txBody>
      </p:sp>
      <p:sp>
        <p:nvSpPr>
          <p:cNvPr id="73" name="Oval 28"/>
          <p:cNvSpPr>
            <a:spLocks noChangeArrowheads="1"/>
          </p:cNvSpPr>
          <p:nvPr/>
        </p:nvSpPr>
        <p:spPr bwMode="auto">
          <a:xfrm>
            <a:off x="51181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5194300" y="357822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5505450" y="41544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Oval 28"/>
          <p:cNvSpPr>
            <a:spLocks noChangeArrowheads="1"/>
          </p:cNvSpPr>
          <p:nvPr/>
        </p:nvSpPr>
        <p:spPr bwMode="auto">
          <a:xfrm>
            <a:off x="7008813" y="43164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Oval 28"/>
          <p:cNvSpPr>
            <a:spLocks noChangeArrowheads="1"/>
          </p:cNvSpPr>
          <p:nvPr/>
        </p:nvSpPr>
        <p:spPr bwMode="auto">
          <a:xfrm>
            <a:off x="8840788" y="43799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21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  <p:bldP spid="3" grpId="0"/>
      <p:bldP spid="8" grpId="0"/>
      <p:bldP spid="31" grpId="0"/>
      <p:bldP spid="32" grpId="0"/>
      <p:bldP spid="33" grpId="0"/>
      <p:bldP spid="80" grpId="0"/>
      <p:bldP spid="40" grpId="0"/>
      <p:bldP spid="73" grpId="0" animBg="1"/>
      <p:bldP spid="74" grpId="0" animBg="1"/>
      <p:bldP spid="77" grpId="0" animBg="1"/>
      <p:bldP spid="76" grpId="0" animBg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39300"/>
              </p:ext>
            </p:extLst>
          </p:nvPr>
        </p:nvGraphicFramePr>
        <p:xfrm>
          <a:off x="133350" y="1538288"/>
          <a:ext cx="2990850" cy="4481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1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 x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 f(x)</a:t>
                      </a:r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       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2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      </a:t>
                      </a: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1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09717" y="-285853"/>
            <a:ext cx="8229600" cy="1143001"/>
          </a:xfrm>
        </p:spPr>
        <p:txBody>
          <a:bodyPr/>
          <a:lstStyle/>
          <a:p>
            <a:pPr algn="l" eaLnBrk="1" hangingPunct="1"/>
            <a:r>
              <a:rPr lang="en-US" altLang="en-US" sz="2800" dirty="0"/>
              <a:t>Why is there a vertical asymptote?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73649" y="2321580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73649" y="2905780"/>
            <a:ext cx="6848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10</a:t>
            </a:r>
          </a:p>
        </p:txBody>
      </p:sp>
      <p:graphicFrame>
        <p:nvGraphicFramePr>
          <p:cNvPr id="17439" name="Object 5"/>
          <p:cNvGraphicFramePr>
            <a:graphicFrameLocks noChangeAspect="1"/>
          </p:cNvGraphicFramePr>
          <p:nvPr>
            <p:extLst/>
          </p:nvPr>
        </p:nvGraphicFramePr>
        <p:xfrm>
          <a:off x="460283" y="152400"/>
          <a:ext cx="18081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49"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83" y="152400"/>
                        <a:ext cx="180816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Line 14"/>
          <p:cNvSpPr>
            <a:spLocks noChangeShapeType="1"/>
          </p:cNvSpPr>
          <p:nvPr/>
        </p:nvSpPr>
        <p:spPr bwMode="auto">
          <a:xfrm>
            <a:off x="5070475" y="4038600"/>
            <a:ext cx="219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444" name="Group 13"/>
          <p:cNvGrpSpPr>
            <a:grpSpLocks/>
          </p:cNvGrpSpPr>
          <p:nvPr/>
        </p:nvGrpSpPr>
        <p:grpSpPr bwMode="auto">
          <a:xfrm>
            <a:off x="3481388" y="2374900"/>
            <a:ext cx="5686425" cy="4025900"/>
            <a:chOff x="1457" y="1086"/>
            <a:chExt cx="4984" cy="3705"/>
          </a:xfrm>
        </p:grpSpPr>
        <p:sp>
          <p:nvSpPr>
            <p:cNvPr id="57" name="Line 27"/>
            <p:cNvSpPr>
              <a:spLocks noChangeShapeType="1"/>
            </p:cNvSpPr>
            <p:nvPr/>
          </p:nvSpPr>
          <p:spPr bwMode="auto">
            <a:xfrm flipH="1">
              <a:off x="2924" y="1086"/>
              <a:ext cx="4" cy="3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2832" y="1486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1457" y="3031"/>
              <a:ext cx="4984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>
              <a:off x="2832" y="2262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2832" y="1878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>
              <a:off x="2832" y="3413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>
              <a:off x="2832" y="3031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>
              <a:off x="3298" y="2909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>
              <a:off x="3696" y="2927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>
              <a:off x="4080" y="2940"/>
              <a:ext cx="0" cy="1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2578" y="2940"/>
              <a:ext cx="0" cy="1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2185" y="2933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Line 25"/>
            <p:cNvSpPr>
              <a:spLocks noChangeShapeType="1"/>
            </p:cNvSpPr>
            <p:nvPr/>
          </p:nvSpPr>
          <p:spPr bwMode="auto">
            <a:xfrm>
              <a:off x="1822" y="2933"/>
              <a:ext cx="0" cy="1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Line 26"/>
            <p:cNvSpPr>
              <a:spLocks noChangeShapeType="1"/>
            </p:cNvSpPr>
            <p:nvPr/>
          </p:nvSpPr>
          <p:spPr bwMode="auto">
            <a:xfrm flipH="1">
              <a:off x="2832" y="3749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445" name="Text Box 6"/>
          <p:cNvSpPr txBox="1">
            <a:spLocks noChangeArrowheads="1"/>
          </p:cNvSpPr>
          <p:nvPr/>
        </p:nvSpPr>
        <p:spPr bwMode="auto">
          <a:xfrm>
            <a:off x="5397500" y="4427538"/>
            <a:ext cx="3770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1   2   3  4  5  6  7  8  9  10</a:t>
            </a:r>
          </a:p>
        </p:txBody>
      </p:sp>
      <p:sp>
        <p:nvSpPr>
          <p:cNvPr id="17446" name="Text Box 6"/>
          <p:cNvSpPr txBox="1">
            <a:spLocks noChangeArrowheads="1"/>
          </p:cNvSpPr>
          <p:nvPr/>
        </p:nvSpPr>
        <p:spPr bwMode="auto">
          <a:xfrm>
            <a:off x="4575175" y="2559050"/>
            <a:ext cx="5857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7449" name="Text Box 6"/>
          <p:cNvSpPr txBox="1">
            <a:spLocks noChangeArrowheads="1"/>
          </p:cNvSpPr>
          <p:nvPr/>
        </p:nvSpPr>
        <p:spPr bwMode="auto">
          <a:xfrm>
            <a:off x="3592513" y="4406900"/>
            <a:ext cx="1347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-3  -2  -1</a:t>
            </a: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5068888" y="5654675"/>
            <a:ext cx="219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H="1">
            <a:off x="5068888" y="6019800"/>
            <a:ext cx="219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187950" y="1746250"/>
            <a:ext cx="3857625" cy="2719388"/>
          </a:xfrm>
          <a:custGeom>
            <a:avLst/>
            <a:gdLst>
              <a:gd name="connsiteX0" fmla="*/ 2378 w 3857686"/>
              <a:gd name="connsiteY0" fmla="*/ 0 h 2718486"/>
              <a:gd name="connsiteX1" fmla="*/ 2378 w 3857686"/>
              <a:gd name="connsiteY1" fmla="*/ 1079156 h 2718486"/>
              <a:gd name="connsiteX2" fmla="*/ 27091 w 3857686"/>
              <a:gd name="connsiteY2" fmla="*/ 1540475 h 2718486"/>
              <a:gd name="connsiteX3" fmla="*/ 60043 w 3857686"/>
              <a:gd name="connsiteY3" fmla="*/ 1861751 h 2718486"/>
              <a:gd name="connsiteX4" fmla="*/ 150659 w 3857686"/>
              <a:gd name="connsiteY4" fmla="*/ 2232454 h 2718486"/>
              <a:gd name="connsiteX5" fmla="*/ 356605 w 3857686"/>
              <a:gd name="connsiteY5" fmla="*/ 2529016 h 2718486"/>
              <a:gd name="connsiteX6" fmla="*/ 397794 w 3857686"/>
              <a:gd name="connsiteY6" fmla="*/ 2529016 h 2718486"/>
              <a:gd name="connsiteX7" fmla="*/ 760259 w 3857686"/>
              <a:gd name="connsiteY7" fmla="*/ 2611394 h 2718486"/>
              <a:gd name="connsiteX8" fmla="*/ 1864129 w 3857686"/>
              <a:gd name="connsiteY8" fmla="*/ 2669059 h 2718486"/>
              <a:gd name="connsiteX9" fmla="*/ 3857686 w 3857686"/>
              <a:gd name="connsiteY9" fmla="*/ 2718486 h 271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7686" h="2718486">
                <a:moveTo>
                  <a:pt x="2378" y="0"/>
                </a:moveTo>
                <a:cubicBezTo>
                  <a:pt x="318" y="411205"/>
                  <a:pt x="-1741" y="822410"/>
                  <a:pt x="2378" y="1079156"/>
                </a:cubicBezTo>
                <a:cubicBezTo>
                  <a:pt x="6497" y="1335902"/>
                  <a:pt x="17480" y="1410042"/>
                  <a:pt x="27091" y="1540475"/>
                </a:cubicBezTo>
                <a:cubicBezTo>
                  <a:pt x="36702" y="1670908"/>
                  <a:pt x="39448" y="1746421"/>
                  <a:pt x="60043" y="1861751"/>
                </a:cubicBezTo>
                <a:cubicBezTo>
                  <a:pt x="80638" y="1977081"/>
                  <a:pt x="101232" y="2121243"/>
                  <a:pt x="150659" y="2232454"/>
                </a:cubicBezTo>
                <a:cubicBezTo>
                  <a:pt x="200086" y="2343665"/>
                  <a:pt x="315416" y="2479589"/>
                  <a:pt x="356605" y="2529016"/>
                </a:cubicBezTo>
                <a:cubicBezTo>
                  <a:pt x="397794" y="2578443"/>
                  <a:pt x="330518" y="2515286"/>
                  <a:pt x="397794" y="2529016"/>
                </a:cubicBezTo>
                <a:cubicBezTo>
                  <a:pt x="465070" y="2542746"/>
                  <a:pt x="515870" y="2588054"/>
                  <a:pt x="760259" y="2611394"/>
                </a:cubicBezTo>
                <a:cubicBezTo>
                  <a:pt x="1004648" y="2634734"/>
                  <a:pt x="1864129" y="2669059"/>
                  <a:pt x="1864129" y="2669059"/>
                </a:cubicBezTo>
                <a:lnTo>
                  <a:pt x="3857686" y="2718486"/>
                </a:lnTo>
              </a:path>
            </a:pathLst>
          </a:custGeom>
          <a:noFill/>
          <a:ln w="412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 flipH="1" flipV="1">
            <a:off x="3202701" y="4703805"/>
            <a:ext cx="1951037" cy="2287588"/>
          </a:xfrm>
          <a:custGeom>
            <a:avLst/>
            <a:gdLst>
              <a:gd name="connsiteX0" fmla="*/ 2378 w 3857686"/>
              <a:gd name="connsiteY0" fmla="*/ 0 h 2718486"/>
              <a:gd name="connsiteX1" fmla="*/ 2378 w 3857686"/>
              <a:gd name="connsiteY1" fmla="*/ 1079156 h 2718486"/>
              <a:gd name="connsiteX2" fmla="*/ 27091 w 3857686"/>
              <a:gd name="connsiteY2" fmla="*/ 1540475 h 2718486"/>
              <a:gd name="connsiteX3" fmla="*/ 60043 w 3857686"/>
              <a:gd name="connsiteY3" fmla="*/ 1861751 h 2718486"/>
              <a:gd name="connsiteX4" fmla="*/ 150659 w 3857686"/>
              <a:gd name="connsiteY4" fmla="*/ 2232454 h 2718486"/>
              <a:gd name="connsiteX5" fmla="*/ 356605 w 3857686"/>
              <a:gd name="connsiteY5" fmla="*/ 2529016 h 2718486"/>
              <a:gd name="connsiteX6" fmla="*/ 397794 w 3857686"/>
              <a:gd name="connsiteY6" fmla="*/ 2529016 h 2718486"/>
              <a:gd name="connsiteX7" fmla="*/ 760259 w 3857686"/>
              <a:gd name="connsiteY7" fmla="*/ 2611394 h 2718486"/>
              <a:gd name="connsiteX8" fmla="*/ 1864129 w 3857686"/>
              <a:gd name="connsiteY8" fmla="*/ 2669059 h 2718486"/>
              <a:gd name="connsiteX9" fmla="*/ 3857686 w 3857686"/>
              <a:gd name="connsiteY9" fmla="*/ 2718486 h 271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7686" h="2718486">
                <a:moveTo>
                  <a:pt x="2378" y="0"/>
                </a:moveTo>
                <a:cubicBezTo>
                  <a:pt x="318" y="411205"/>
                  <a:pt x="-1741" y="822410"/>
                  <a:pt x="2378" y="1079156"/>
                </a:cubicBezTo>
                <a:cubicBezTo>
                  <a:pt x="6497" y="1335902"/>
                  <a:pt x="17480" y="1410042"/>
                  <a:pt x="27091" y="1540475"/>
                </a:cubicBezTo>
                <a:cubicBezTo>
                  <a:pt x="36702" y="1670908"/>
                  <a:pt x="39448" y="1746421"/>
                  <a:pt x="60043" y="1861751"/>
                </a:cubicBezTo>
                <a:cubicBezTo>
                  <a:pt x="80638" y="1977081"/>
                  <a:pt x="101232" y="2121243"/>
                  <a:pt x="150659" y="2232454"/>
                </a:cubicBezTo>
                <a:cubicBezTo>
                  <a:pt x="200086" y="2343665"/>
                  <a:pt x="315416" y="2479589"/>
                  <a:pt x="356605" y="2529016"/>
                </a:cubicBezTo>
                <a:cubicBezTo>
                  <a:pt x="397794" y="2578443"/>
                  <a:pt x="330518" y="2515286"/>
                  <a:pt x="397794" y="2529016"/>
                </a:cubicBezTo>
                <a:cubicBezTo>
                  <a:pt x="465070" y="2542746"/>
                  <a:pt x="515870" y="2588054"/>
                  <a:pt x="760259" y="2611394"/>
                </a:cubicBezTo>
                <a:cubicBezTo>
                  <a:pt x="1004648" y="2634734"/>
                  <a:pt x="1864129" y="2669059"/>
                  <a:pt x="1864129" y="2669059"/>
                </a:cubicBezTo>
                <a:lnTo>
                  <a:pt x="3857686" y="2718486"/>
                </a:lnTo>
              </a:path>
            </a:pathLst>
          </a:custGeom>
          <a:noFill/>
          <a:ln w="412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49061" y="2984596"/>
            <a:ext cx="784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0.1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553199" y="3606896"/>
            <a:ext cx="8851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100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48874" y="3527141"/>
            <a:ext cx="984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0.01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95955" y="4113744"/>
            <a:ext cx="11849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0.001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602442" y="4224332"/>
            <a:ext cx="1085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1000</a:t>
            </a:r>
          </a:p>
        </p:txBody>
      </p:sp>
      <p:graphicFrame>
        <p:nvGraphicFramePr>
          <p:cNvPr id="44" name="Object 5"/>
          <p:cNvGraphicFramePr>
            <a:graphicFrameLocks noChangeAspect="1"/>
          </p:cNvGraphicFramePr>
          <p:nvPr>
            <p:extLst/>
          </p:nvPr>
        </p:nvGraphicFramePr>
        <p:xfrm>
          <a:off x="252645" y="4749312"/>
          <a:ext cx="8461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0" name="Equation" r:id="rId5" imgW="279360" imgH="203040" progId="Equation.3">
                  <p:embed/>
                </p:oleObj>
              </mc:Choice>
              <mc:Fallback>
                <p:oleObj name="Equation" r:id="rId5" imgW="279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645" y="4749312"/>
                        <a:ext cx="8461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3387"/>
              </p:ext>
            </p:extLst>
          </p:nvPr>
        </p:nvGraphicFramePr>
        <p:xfrm>
          <a:off x="1212639" y="4764457"/>
          <a:ext cx="1851379" cy="5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1" name="Equation" r:id="rId7" imgW="799920" imgH="228600" progId="Equation.3">
                  <p:embed/>
                </p:oleObj>
              </mc:Choice>
              <mc:Fallback>
                <p:oleObj name="Equation" r:id="rId7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639" y="4764457"/>
                        <a:ext cx="1851379" cy="52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5"/>
          <p:cNvGraphicFramePr>
            <a:graphicFrameLocks noChangeAspect="1"/>
          </p:cNvGraphicFramePr>
          <p:nvPr>
            <p:extLst/>
          </p:nvPr>
        </p:nvGraphicFramePr>
        <p:xfrm>
          <a:off x="203200" y="5349875"/>
          <a:ext cx="10001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2" name="Equation" r:id="rId9" imgW="330120" imgH="203040" progId="Equation.3">
                  <p:embed/>
                </p:oleObj>
              </mc:Choice>
              <mc:Fallback>
                <p:oleObj name="Equation" r:id="rId9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349875"/>
                        <a:ext cx="10001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"/>
          <p:cNvGraphicFramePr>
            <a:graphicFrameLocks noChangeAspect="1"/>
          </p:cNvGraphicFramePr>
          <p:nvPr>
            <p:extLst/>
          </p:nvPr>
        </p:nvGraphicFramePr>
        <p:xfrm>
          <a:off x="1916051" y="5390964"/>
          <a:ext cx="8080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3" name="Equation" r:id="rId11" imgW="266400" imgH="203040" progId="Equation.3">
                  <p:embed/>
                </p:oleObj>
              </mc:Choice>
              <mc:Fallback>
                <p:oleObj name="Equation" r:id="rId11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051" y="5390964"/>
                        <a:ext cx="8080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"/>
          <p:cNvGraphicFramePr>
            <a:graphicFrameLocks noChangeAspect="1"/>
          </p:cNvGraphicFramePr>
          <p:nvPr>
            <p:extLst/>
          </p:nvPr>
        </p:nvGraphicFramePr>
        <p:xfrm>
          <a:off x="5840412" y="1403350"/>
          <a:ext cx="2884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4" name="Equation" r:id="rId13" imgW="952200" imgH="228600" progId="Equation.3">
                  <p:embed/>
                </p:oleObj>
              </mc:Choice>
              <mc:Fallback>
                <p:oleObj name="Equation" r:id="rId13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2" y="1403350"/>
                        <a:ext cx="28844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017512"/>
              </p:ext>
            </p:extLst>
          </p:nvPr>
        </p:nvGraphicFramePr>
        <p:xfrm>
          <a:off x="5746742" y="2629486"/>
          <a:ext cx="31527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5" name="Equation" r:id="rId15" imgW="1041120" imgH="228600" progId="Equation.3">
                  <p:embed/>
                </p:oleObj>
              </mc:Choice>
              <mc:Fallback>
                <p:oleObj name="Equation" r:id="rId15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42" y="2629486"/>
                        <a:ext cx="31527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5178095" y="1538288"/>
            <a:ext cx="16205" cy="5624512"/>
          </a:xfrm>
          <a:prstGeom prst="straightConnector1">
            <a:avLst/>
          </a:prstGeom>
          <a:ln w="60325">
            <a:solidFill>
              <a:srgbClr val="0070C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819400" y="533400"/>
            <a:ext cx="59454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What is the output when we “approach”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  x = 0 from the “+” side?</a:t>
            </a:r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5505450" y="41544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28"/>
          <p:cNvSpPr>
            <a:spLocks noChangeArrowheads="1"/>
          </p:cNvSpPr>
          <p:nvPr/>
        </p:nvSpPr>
        <p:spPr bwMode="auto">
          <a:xfrm>
            <a:off x="51181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657850" y="2091694"/>
            <a:ext cx="5945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The outputs “blow up”.</a:t>
            </a:r>
          </a:p>
        </p:txBody>
      </p:sp>
    </p:spTree>
    <p:extLst>
      <p:ext uri="{BB962C8B-B14F-4D97-AF65-F5344CB8AC3E}">
        <p14:creationId xmlns:p14="http://schemas.microsoft.com/office/powerpoint/2010/main" val="2865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  <p:bldP spid="3" grpId="0"/>
      <p:bldP spid="8" grpId="0"/>
      <p:bldP spid="40" grpId="0"/>
      <p:bldP spid="43" grpId="0"/>
      <p:bldP spid="53" grpId="0"/>
      <p:bldP spid="77" grpId="0" animBg="1"/>
      <p:bldP spid="73" grpId="0" animBg="1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762000" y="394262"/>
            <a:ext cx="723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Asymptote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 A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vertical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horizontal, or oblique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line that the graph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reaches.</a:t>
            </a:r>
            <a:endParaRPr lang="en-US" alt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33400" y="3683058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Asymptotes are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not part of the graph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but you can see them easily.  We show them as dotted lines.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19100" y="4785392"/>
            <a:ext cx="830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Vertical Asymptote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is caused by a zero of the denominator that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does NOT disappear due to simplification.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158ADF-47A0-479E-8EB4-F328D6B9B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077" y="1379840"/>
            <a:ext cx="2119328" cy="21479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F8D3E1-1D25-46B8-89AF-DF0BA3C85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379840"/>
            <a:ext cx="2119328" cy="214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7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5"/>
              <p:cNvSpPr txBox="1"/>
              <p:nvPr/>
            </p:nvSpPr>
            <p:spPr bwMode="auto">
              <a:xfrm>
                <a:off x="5935157" y="-16984"/>
                <a:ext cx="1634330" cy="1007309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35157" y="-16984"/>
                <a:ext cx="1634330" cy="10073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1066800" y="837314"/>
            <a:ext cx="6604794" cy="64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ea typeface="+mj-ea"/>
              </a:rPr>
              <a:t>Can the denominator a fraction equal to zero? </a:t>
            </a: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435758" y="3287820"/>
            <a:ext cx="83851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ea typeface="+mj-ea"/>
              </a:rPr>
              <a:t>What part of the fraction makes it equal to zero?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2"/>
              <p:cNvSpPr txBox="1"/>
              <p:nvPr/>
            </p:nvSpPr>
            <p:spPr bwMode="auto">
              <a:xfrm>
                <a:off x="4965785" y="4983500"/>
                <a:ext cx="461962" cy="11811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5785" y="4983500"/>
                <a:ext cx="461962" cy="1181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 bwMode="auto">
              <a:xfrm>
                <a:off x="519270" y="4061474"/>
                <a:ext cx="1808163" cy="11811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270" y="4061474"/>
                <a:ext cx="1808163" cy="11811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5">
                <a:extLst>
                  <a:ext uri="{FF2B5EF4-FFF2-40B4-BE49-F238E27FC236}">
                    <a16:creationId xmlns:a16="http://schemas.microsoft.com/office/drawing/2014/main" id="{F707ABD2-DBB8-410C-B176-880001E43789}"/>
                  </a:ext>
                </a:extLst>
              </p:cNvPr>
              <p:cNvSpPr txBox="1"/>
              <p:nvPr/>
            </p:nvSpPr>
            <p:spPr bwMode="auto">
              <a:xfrm>
                <a:off x="594562" y="1478196"/>
                <a:ext cx="1327150" cy="866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Object 5">
                <a:extLst>
                  <a:ext uri="{FF2B5EF4-FFF2-40B4-BE49-F238E27FC236}">
                    <a16:creationId xmlns:a16="http://schemas.microsoft.com/office/drawing/2014/main" id="{F707ABD2-DBB8-410C-B176-880001E43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562" y="1478196"/>
                <a:ext cx="1327150" cy="866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5">
                <a:extLst>
                  <a:ext uri="{FF2B5EF4-FFF2-40B4-BE49-F238E27FC236}">
                    <a16:creationId xmlns:a16="http://schemas.microsoft.com/office/drawing/2014/main" id="{AB63572B-9134-4F50-B219-CAF3189D92B2}"/>
                  </a:ext>
                </a:extLst>
              </p:cNvPr>
              <p:cNvSpPr txBox="1"/>
              <p:nvPr/>
            </p:nvSpPr>
            <p:spPr bwMode="auto">
              <a:xfrm>
                <a:off x="2899880" y="1464292"/>
                <a:ext cx="2286000" cy="866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0∗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Object 5">
                <a:extLst>
                  <a:ext uri="{FF2B5EF4-FFF2-40B4-BE49-F238E27FC236}">
                    <a16:creationId xmlns:a16="http://schemas.microsoft.com/office/drawing/2014/main" id="{AB63572B-9134-4F50-B219-CAF3189D9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9880" y="1464292"/>
                <a:ext cx="2286000" cy="866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5">
                <a:extLst>
                  <a:ext uri="{FF2B5EF4-FFF2-40B4-BE49-F238E27FC236}">
                    <a16:creationId xmlns:a16="http://schemas.microsoft.com/office/drawing/2014/main" id="{EDB7BA17-6F59-43F5-86B3-5B6C1DA43A81}"/>
                  </a:ext>
                </a:extLst>
              </p:cNvPr>
              <p:cNvSpPr txBox="1"/>
              <p:nvPr/>
            </p:nvSpPr>
            <p:spPr bwMode="auto">
              <a:xfrm>
                <a:off x="6116798" y="1641511"/>
                <a:ext cx="1107260" cy="7715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Object 5">
                <a:extLst>
                  <a:ext uri="{FF2B5EF4-FFF2-40B4-BE49-F238E27FC236}">
                    <a16:creationId xmlns:a16="http://schemas.microsoft.com/office/drawing/2014/main" id="{EDB7BA17-6F59-43F5-86B3-5B6C1DA43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6798" y="1641511"/>
                <a:ext cx="1107260" cy="7715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B2079904-AD5D-4283-A3BF-5534D998B0CC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5731" y="2477155"/>
            <a:ext cx="83851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There is </a:t>
            </a:r>
            <a:r>
              <a:rPr lang="en-US" sz="2400" u="sng" kern="0" dirty="0">
                <a:solidFill>
                  <a:srgbClr val="FF0000"/>
                </a:solidFill>
                <a:ea typeface="+mj-ea"/>
              </a:rPr>
              <a:t>no solution</a:t>
            </a:r>
            <a:r>
              <a:rPr lang="en-US" sz="2400" kern="0" dirty="0">
                <a:solidFill>
                  <a:srgbClr val="FF0000"/>
                </a:solidFill>
                <a:ea typeface="+mj-ea"/>
              </a:rPr>
              <a:t> to this equation </a:t>
            </a:r>
            <a:r>
              <a:rPr lang="en-US" sz="2400" kern="0" dirty="0">
                <a:solidFill>
                  <a:srgbClr val="FF0000"/>
                </a:solidFill>
                <a:ea typeface="+mj-ea"/>
                <a:sym typeface="Wingdings" panose="05000000000000000000" pitchFamily="2" charset="2"/>
              </a:rPr>
              <a:t> the denominator can </a:t>
            </a:r>
            <a:r>
              <a:rPr lang="en-US" sz="2400" u="sng" kern="0" dirty="0">
                <a:solidFill>
                  <a:srgbClr val="FF0000"/>
                </a:solidFill>
                <a:ea typeface="+mj-ea"/>
                <a:sym typeface="Wingdings" panose="05000000000000000000" pitchFamily="2" charset="2"/>
              </a:rPr>
              <a:t>never</a:t>
            </a:r>
            <a:r>
              <a:rPr lang="en-US" sz="2400" kern="0" dirty="0">
                <a:solidFill>
                  <a:srgbClr val="FF0000"/>
                </a:solidFill>
                <a:ea typeface="+mj-ea"/>
                <a:sym typeface="Wingdings" panose="05000000000000000000" pitchFamily="2" charset="2"/>
              </a:rPr>
              <a:t> make a fraction equal to zero.</a:t>
            </a:r>
            <a:endParaRPr lang="en-US" sz="2400" kern="0" dirty="0">
              <a:solidFill>
                <a:srgbClr val="FF0000"/>
              </a:solidFill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5">
                <a:extLst>
                  <a:ext uri="{FF2B5EF4-FFF2-40B4-BE49-F238E27FC236}">
                    <a16:creationId xmlns:a16="http://schemas.microsoft.com/office/drawing/2014/main" id="{31D1FE20-3788-4230-9601-32F8FEC83FDB}"/>
                  </a:ext>
                </a:extLst>
              </p:cNvPr>
              <p:cNvSpPr txBox="1"/>
              <p:nvPr/>
            </p:nvSpPr>
            <p:spPr bwMode="auto">
              <a:xfrm>
                <a:off x="2655179" y="3915738"/>
                <a:ext cx="2541587" cy="110573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0∗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Object 5">
                <a:extLst>
                  <a:ext uri="{FF2B5EF4-FFF2-40B4-BE49-F238E27FC236}">
                    <a16:creationId xmlns:a16="http://schemas.microsoft.com/office/drawing/2014/main" id="{31D1FE20-3788-4230-9601-32F8FEC83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5179" y="3915738"/>
                <a:ext cx="2541587" cy="11057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5">
                <a:extLst>
                  <a:ext uri="{FF2B5EF4-FFF2-40B4-BE49-F238E27FC236}">
                    <a16:creationId xmlns:a16="http://schemas.microsoft.com/office/drawing/2014/main" id="{E3BBE2C1-0E48-4997-BA62-056441B0DDAF}"/>
                  </a:ext>
                </a:extLst>
              </p:cNvPr>
              <p:cNvSpPr txBox="1"/>
              <p:nvPr/>
            </p:nvSpPr>
            <p:spPr bwMode="auto">
              <a:xfrm>
                <a:off x="6242337" y="4153736"/>
                <a:ext cx="1327150" cy="866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Object 5">
                <a:extLst>
                  <a:ext uri="{FF2B5EF4-FFF2-40B4-BE49-F238E27FC236}">
                    <a16:creationId xmlns:a16="http://schemas.microsoft.com/office/drawing/2014/main" id="{E3BBE2C1-0E48-4997-BA62-056441B0D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2337" y="4153736"/>
                <a:ext cx="1327150" cy="866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E1C14685-DC0A-495D-998E-7AE8F4DF3518}"/>
                  </a:ext>
                </a:extLst>
              </p:cNvPr>
              <p:cNvSpPr txBox="1"/>
              <p:nvPr/>
            </p:nvSpPr>
            <p:spPr bwMode="auto">
              <a:xfrm>
                <a:off x="7309711" y="3158283"/>
                <a:ext cx="1808163" cy="11811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E1C14685-DC0A-495D-998E-7AE8F4DF3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9711" y="3158283"/>
                <a:ext cx="1808163" cy="11811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">
            <a:extLst>
              <a:ext uri="{FF2B5EF4-FFF2-40B4-BE49-F238E27FC236}">
                <a16:creationId xmlns:a16="http://schemas.microsoft.com/office/drawing/2014/main" id="{56262BDA-9938-4194-920E-AD38C2FE7D52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58126" y="5247694"/>
            <a:ext cx="4580686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Only the a </a:t>
            </a:r>
            <a:r>
              <a:rPr lang="en-US" sz="2400" u="sng" kern="0" dirty="0">
                <a:solidFill>
                  <a:srgbClr val="FF0000"/>
                </a:solidFill>
                <a:ea typeface="+mj-ea"/>
              </a:rPr>
              <a:t>zero of the numerator</a:t>
            </a:r>
            <a:r>
              <a:rPr lang="en-US" sz="2400" kern="0" dirty="0">
                <a:solidFill>
                  <a:srgbClr val="FF0000"/>
                </a:solidFill>
                <a:ea typeface="+mj-ea"/>
              </a:rPr>
              <a:t> can make a fraction equal zero.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232E02E1-885A-49C3-8437-ACF08354588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423352" y="150170"/>
            <a:ext cx="6604794" cy="64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u="sng" kern="0" dirty="0">
                <a:ea typeface="+mj-ea"/>
              </a:rPr>
              <a:t>Fractions and the number zero.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0CE12B-968B-435A-822E-8D35BA25CA9E}"/>
              </a:ext>
            </a:extLst>
          </p:cNvPr>
          <p:cNvSpPr txBox="1"/>
          <p:nvPr/>
        </p:nvSpPr>
        <p:spPr>
          <a:xfrm>
            <a:off x="2200506" y="1656490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8AB9F8-2F82-4BB2-BFEE-772E986B87B8}"/>
              </a:ext>
            </a:extLst>
          </p:cNvPr>
          <p:cNvSpPr txBox="1"/>
          <p:nvPr/>
        </p:nvSpPr>
        <p:spPr>
          <a:xfrm>
            <a:off x="5313303" y="1656489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EE039F-BFDA-4121-B9F8-6F4C88220BF4}"/>
              </a:ext>
            </a:extLst>
          </p:cNvPr>
          <p:cNvSpPr txBox="1"/>
          <p:nvPr/>
        </p:nvSpPr>
        <p:spPr>
          <a:xfrm>
            <a:off x="2033923" y="4161381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CB2B9F-0052-41F0-B294-3EF0255637AE}"/>
              </a:ext>
            </a:extLst>
          </p:cNvPr>
          <p:cNvSpPr txBox="1"/>
          <p:nvPr/>
        </p:nvSpPr>
        <p:spPr>
          <a:xfrm>
            <a:off x="5496879" y="4093116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8" grpId="0"/>
      <p:bldP spid="14" grpId="0"/>
      <p:bldP spid="15" grpId="0"/>
      <p:bldP spid="16" grpId="0"/>
      <p:bldP spid="17" grpId="0"/>
      <p:bldP spid="20" grpId="0"/>
      <p:bldP spid="23" grpId="0"/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Rot="1" noChangeArrowheads="1"/>
          </p:cNvSpPr>
          <p:nvPr/>
        </p:nvSpPr>
        <p:spPr bwMode="auto">
          <a:xfrm>
            <a:off x="119598" y="3236733"/>
            <a:ext cx="89219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ea typeface="+mj-ea"/>
              </a:rPr>
              <a:t>Is there any input value for ‘x’ that will make the numerator = 0?</a:t>
            </a: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222090" y="4059238"/>
            <a:ext cx="83851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The output value “y” of this function will </a:t>
            </a:r>
            <a:r>
              <a:rPr lang="en-US" sz="2400" u="sng" kern="0" dirty="0">
                <a:solidFill>
                  <a:srgbClr val="FF0000"/>
                </a:solidFill>
                <a:ea typeface="+mj-ea"/>
              </a:rPr>
              <a:t>never</a:t>
            </a:r>
            <a:r>
              <a:rPr lang="en-US" sz="2400" kern="0" dirty="0">
                <a:solidFill>
                  <a:srgbClr val="FF0000"/>
                </a:solidFill>
                <a:ea typeface="+mj-ea"/>
              </a:rPr>
              <a:t> equal zero.</a:t>
            </a:r>
          </a:p>
        </p:txBody>
      </p:sp>
      <p:sp>
        <p:nvSpPr>
          <p:cNvPr id="11" name="Rectangle 2"/>
          <p:cNvSpPr txBox="1">
            <a:spLocks noRot="1" noChangeArrowheads="1"/>
          </p:cNvSpPr>
          <p:nvPr/>
        </p:nvSpPr>
        <p:spPr bwMode="auto">
          <a:xfrm>
            <a:off x="601905" y="4953000"/>
            <a:ext cx="83851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ea typeface="+mj-ea"/>
                <a:sym typeface="Wingdings" panose="05000000000000000000" pitchFamily="2" charset="2"/>
              </a:rPr>
              <a:t>  </a:t>
            </a:r>
            <a:r>
              <a:rPr lang="en-US" sz="2400" kern="0" dirty="0">
                <a:ea typeface="+mj-ea"/>
              </a:rPr>
              <a:t>Horizontal asymptote:  y = 0.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232E02E1-885A-49C3-8437-ACF08354588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40965" y="280238"/>
            <a:ext cx="6604794" cy="64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u="sng" kern="0" dirty="0">
                <a:ea typeface="+mj-ea"/>
              </a:rPr>
              <a:t>Fractions and the number zero.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5">
                <a:extLst>
                  <a:ext uri="{FF2B5EF4-FFF2-40B4-BE49-F238E27FC236}">
                    <a16:creationId xmlns:a16="http://schemas.microsoft.com/office/drawing/2014/main" id="{C74E17F3-977B-4AB1-8678-0BAB318174C7}"/>
                  </a:ext>
                </a:extLst>
              </p:cNvPr>
              <p:cNvSpPr txBox="1"/>
              <p:nvPr/>
            </p:nvSpPr>
            <p:spPr bwMode="auto">
              <a:xfrm>
                <a:off x="5476043" y="54915"/>
                <a:ext cx="1634330" cy="1007309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Object 5">
                <a:extLst>
                  <a:ext uri="{FF2B5EF4-FFF2-40B4-BE49-F238E27FC236}">
                    <a16:creationId xmlns:a16="http://schemas.microsoft.com/office/drawing/2014/main" id="{C74E17F3-977B-4AB1-8678-0BAB31817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6043" y="54915"/>
                <a:ext cx="1634330" cy="10073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>
            <a:extLst>
              <a:ext uri="{FF2B5EF4-FFF2-40B4-BE49-F238E27FC236}">
                <a16:creationId xmlns:a16="http://schemas.microsoft.com/office/drawing/2014/main" id="{A72760A2-AAAC-4576-B6F8-738037E021B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200319" y="2273364"/>
            <a:ext cx="9214474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Only the a </a:t>
            </a:r>
            <a:r>
              <a:rPr lang="en-US" sz="2400" u="sng" kern="0" dirty="0">
                <a:solidFill>
                  <a:srgbClr val="FF0000"/>
                </a:solidFill>
                <a:ea typeface="+mj-ea"/>
              </a:rPr>
              <a:t>zero of the numerator</a:t>
            </a:r>
            <a:r>
              <a:rPr lang="en-US" sz="2400" kern="0" dirty="0">
                <a:solidFill>
                  <a:srgbClr val="FF0000"/>
                </a:solidFill>
                <a:ea typeface="+mj-ea"/>
              </a:rPr>
              <a:t> can make a fraction equal zero.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55F9FDC0-D746-4ADA-AD34-F6F6E984B2D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38206" y="1037508"/>
            <a:ext cx="83851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solidFill>
                  <a:srgbClr val="FF0000"/>
                </a:solidFill>
                <a:ea typeface="+mj-ea"/>
              </a:rPr>
              <a:t>Division by zero is </a:t>
            </a:r>
            <a:r>
              <a:rPr lang="en-US" sz="2400" u="sng" kern="0" dirty="0">
                <a:solidFill>
                  <a:srgbClr val="FF0000"/>
                </a:solidFill>
                <a:ea typeface="+mj-ea"/>
              </a:rPr>
              <a:t>not a number.</a:t>
            </a:r>
            <a:endParaRPr lang="en-US" sz="2400" kern="0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63080B47-C4CD-4345-9315-27420D6E163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36739" y="1712591"/>
            <a:ext cx="83851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kern="0" dirty="0">
                <a:ea typeface="+mj-ea"/>
                <a:sym typeface="Wingdings" panose="05000000000000000000" pitchFamily="2" charset="2"/>
              </a:rPr>
              <a:t> Vertical </a:t>
            </a:r>
            <a:r>
              <a:rPr lang="en-US" sz="2400" kern="0" dirty="0">
                <a:ea typeface="+mj-ea"/>
              </a:rPr>
              <a:t>asymptote:  x = 0.</a:t>
            </a:r>
          </a:p>
        </p:txBody>
      </p:sp>
    </p:spTree>
    <p:extLst>
      <p:ext uri="{BB962C8B-B14F-4D97-AF65-F5344CB8AC3E}">
        <p14:creationId xmlns:p14="http://schemas.microsoft.com/office/powerpoint/2010/main" val="138939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150"/>
            <a:ext cx="8229600" cy="1143000"/>
          </a:xfrm>
        </p:spPr>
        <p:txBody>
          <a:bodyPr/>
          <a:lstStyle/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General Transformation Equation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270072"/>
              </p:ext>
            </p:extLst>
          </p:nvPr>
        </p:nvGraphicFramePr>
        <p:xfrm>
          <a:off x="2438400" y="1860056"/>
          <a:ext cx="3018645" cy="1115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9"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60056"/>
                        <a:ext cx="3018645" cy="1115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601052" y="1385448"/>
            <a:ext cx="32512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0070C0"/>
                </a:solidFill>
                <a:cs typeface="Arial" panose="020B0604020202020204" pitchFamily="34" charset="0"/>
              </a:rPr>
              <a:t>Vertical stretch factor.</a:t>
            </a:r>
          </a:p>
        </p:txBody>
      </p:sp>
      <p:cxnSp>
        <p:nvCxnSpPr>
          <p:cNvPr id="7" name="Straight Connector 6"/>
          <p:cNvCxnSpPr>
            <a:cxnSpLocks noChangeShapeType="1"/>
            <a:endCxn id="6" idx="1"/>
          </p:cNvCxnSpPr>
          <p:nvPr/>
        </p:nvCxnSpPr>
        <p:spPr bwMode="auto">
          <a:xfrm flipV="1">
            <a:off x="4818998" y="1616281"/>
            <a:ext cx="782054" cy="377358"/>
          </a:xfrm>
          <a:prstGeom prst="line">
            <a:avLst/>
          </a:prstGeom>
          <a:noFill/>
          <a:ln w="38100" algn="ctr">
            <a:solidFill>
              <a:srgbClr val="0070C0"/>
            </a:solidFill>
            <a:prstDash val="solid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04476" y="1250968"/>
            <a:ext cx="22924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Reflection across x-axis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 flipV="1">
            <a:off x="2940788" y="1757628"/>
            <a:ext cx="838200" cy="255211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solid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80450" y="2414961"/>
            <a:ext cx="2292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Vertical shift</a:t>
            </a: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5422527" y="2414961"/>
            <a:ext cx="647158" cy="190697"/>
          </a:xfrm>
          <a:prstGeom prst="line">
            <a:avLst/>
          </a:prstGeom>
          <a:noFill/>
          <a:ln w="38100" algn="ctr">
            <a:solidFill>
              <a:srgbClr val="FF9933"/>
            </a:solidFill>
            <a:prstDash val="solid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55983" y="2965268"/>
            <a:ext cx="3182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B050"/>
                </a:solidFill>
                <a:cs typeface="Arial" panose="020B0604020202020204" pitchFamily="34" charset="0"/>
              </a:rPr>
              <a:t>Horizontal shift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3644580" y="3015490"/>
            <a:ext cx="705850" cy="304038"/>
          </a:xfrm>
          <a:prstGeom prst="line">
            <a:avLst/>
          </a:prstGeom>
          <a:noFill/>
          <a:ln w="38100" algn="ctr">
            <a:solidFill>
              <a:srgbClr val="00B050"/>
            </a:solidFill>
            <a:prstDash val="solid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40394" y="3333538"/>
            <a:ext cx="3571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u="sng" dirty="0">
                <a:solidFill>
                  <a:srgbClr val="00B050"/>
                </a:solidFill>
                <a:cs typeface="Arial" panose="020B0604020202020204" pitchFamily="34" charset="0"/>
              </a:rPr>
              <a:t>(Vertical Asymptote)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601052" y="2782849"/>
            <a:ext cx="34969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en-US" altLang="en-US" sz="2400" u="sng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Horizontal Asymptote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ject 6">
                <a:extLst>
                  <a:ext uri="{FF2B5EF4-FFF2-40B4-BE49-F238E27FC236}">
                    <a16:creationId xmlns:a16="http://schemas.microsoft.com/office/drawing/2014/main" id="{BCD15480-86C2-40FD-92B5-73B13C99B11A}"/>
                  </a:ext>
                </a:extLst>
              </p:cNvPr>
              <p:cNvSpPr txBox="1"/>
              <p:nvPr/>
            </p:nvSpPr>
            <p:spPr bwMode="auto">
              <a:xfrm>
                <a:off x="1358580" y="4039470"/>
                <a:ext cx="1374789" cy="63960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Object 6">
                <a:extLst>
                  <a:ext uri="{FF2B5EF4-FFF2-40B4-BE49-F238E27FC236}">
                    <a16:creationId xmlns:a16="http://schemas.microsoft.com/office/drawing/2014/main" id="{BCD15480-86C2-40FD-92B5-73B13C99B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58580" y="4039470"/>
                <a:ext cx="1374789" cy="6396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5">
            <a:extLst>
              <a:ext uri="{FF2B5EF4-FFF2-40B4-BE49-F238E27FC236}">
                <a16:creationId xmlns:a16="http://schemas.microsoft.com/office/drawing/2014/main" id="{2EB0FDED-4E0D-43E8-8A32-B2595BFE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317" y="4047885"/>
            <a:ext cx="49314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The point of intersection of the vertical and horizontal asymptotes.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2C721FA-7463-4CF3-B1BB-2A54446C1C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518472"/>
              </p:ext>
            </p:extLst>
          </p:nvPr>
        </p:nvGraphicFramePr>
        <p:xfrm>
          <a:off x="1129980" y="5140362"/>
          <a:ext cx="2292459" cy="435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0" name="Equation" r:id="rId6" imgW="939600" imgH="177480" progId="Equation.3">
                  <p:embed/>
                </p:oleObj>
              </mc:Choice>
              <mc:Fallback>
                <p:oleObj name="Equation" r:id="rId6" imgW="939600" imgH="17748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980" y="5140362"/>
                        <a:ext cx="2292459" cy="435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918DCF58-2101-4E5F-996A-5F39E2751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763720"/>
              </p:ext>
            </p:extLst>
          </p:nvPr>
        </p:nvGraphicFramePr>
        <p:xfrm>
          <a:off x="4426248" y="5131564"/>
          <a:ext cx="2133600" cy="51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1" name="Equation" r:id="rId8" imgW="850680" imgH="203040" progId="Equation.3">
                  <p:embed/>
                </p:oleObj>
              </mc:Choice>
              <mc:Fallback>
                <p:oleObj name="Equation" r:id="rId8" imgW="850680" imgH="20304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248" y="5131564"/>
                        <a:ext cx="2133600" cy="512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ject 5">
                <a:extLst>
                  <a:ext uri="{FF2B5EF4-FFF2-40B4-BE49-F238E27FC236}">
                    <a16:creationId xmlns:a16="http://schemas.microsoft.com/office/drawing/2014/main" id="{60181152-A067-45D6-B4F3-BE0FFADE3531}"/>
                  </a:ext>
                </a:extLst>
              </p:cNvPr>
              <p:cNvSpPr txBox="1"/>
              <p:nvPr/>
            </p:nvSpPr>
            <p:spPr bwMode="auto">
              <a:xfrm>
                <a:off x="370278" y="90551"/>
                <a:ext cx="1634330" cy="1007309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Object 5">
                <a:extLst>
                  <a:ext uri="{FF2B5EF4-FFF2-40B4-BE49-F238E27FC236}">
                    <a16:creationId xmlns:a16="http://schemas.microsoft.com/office/drawing/2014/main" id="{60181152-A067-45D6-B4F3-BE0FFADE3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278" y="90551"/>
                <a:ext cx="1634330" cy="10073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0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  <p:bldP spid="17" grpId="0"/>
      <p:bldP spid="23" grpId="0"/>
      <p:bldP spid="24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15"/>
          <p:cNvSpPr txBox="1">
            <a:spLocks noChangeArrowheads="1"/>
          </p:cNvSpPr>
          <p:nvPr/>
        </p:nvSpPr>
        <p:spPr bwMode="auto">
          <a:xfrm>
            <a:off x="304800" y="164187"/>
            <a:ext cx="810831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AutoNum type="alphaLcParenR"/>
            </a:pPr>
            <a:r>
              <a:rPr lang="en-US" altLang="en-US" sz="2400" dirty="0">
                <a:cs typeface="Arial" panose="020B0604020202020204" pitchFamily="34" charset="0"/>
              </a:rPr>
              <a:t>Describe the transformations of the reciprocal function.</a:t>
            </a:r>
          </a:p>
          <a:p>
            <a:pPr marL="457200" indent="-457200">
              <a:buAutoNum type="alphaLcParenR"/>
            </a:pPr>
            <a:r>
              <a:rPr lang="en-US" altLang="en-US" sz="2400" dirty="0">
                <a:cs typeface="Arial" panose="020B0604020202020204" pitchFamily="34" charset="0"/>
              </a:rPr>
              <a:t>What is the intersection of the asymptotes?</a:t>
            </a:r>
          </a:p>
          <a:p>
            <a:pPr marL="457200" indent="-457200">
              <a:buAutoNum type="alphaLcParenR"/>
            </a:pPr>
            <a:r>
              <a:rPr lang="en-US" altLang="en-US" sz="2400" dirty="0">
                <a:cs typeface="Arial" panose="020B0604020202020204" pitchFamily="34" charset="0"/>
              </a:rPr>
              <a:t>What is the horizontal asymptote?</a:t>
            </a:r>
          </a:p>
          <a:p>
            <a:pPr marL="457200" indent="-457200">
              <a:buAutoNum type="alphaLcParenR"/>
            </a:pPr>
            <a:r>
              <a:rPr lang="en-US" altLang="en-US" sz="2400" dirty="0">
                <a:cs typeface="Arial" panose="020B0604020202020204" pitchFamily="34" charset="0"/>
              </a:rPr>
              <a:t>What is the vertical asymptote?</a:t>
            </a:r>
          </a:p>
          <a:p>
            <a:pPr marL="457200" indent="-457200">
              <a:buAutoNum type="alphaLcParenR"/>
            </a:pPr>
            <a:r>
              <a:rPr lang="en-US" altLang="en-US" sz="2400" dirty="0">
                <a:cs typeface="Arial" panose="020B0604020202020204" pitchFamily="34" charset="0"/>
              </a:rPr>
              <a:t>What is the domain?</a:t>
            </a:r>
          </a:p>
          <a:p>
            <a:pPr marL="457200" indent="-457200">
              <a:buAutoNum type="alphaLcParenR"/>
            </a:pPr>
            <a:r>
              <a:rPr lang="en-US" altLang="en-US" sz="2400" dirty="0">
                <a:cs typeface="Arial" panose="020B0604020202020204" pitchFamily="34" charset="0"/>
              </a:rPr>
              <a:t>What is the range?</a:t>
            </a:r>
          </a:p>
          <a:p>
            <a:endParaRPr lang="en-US" altLang="en-US" sz="2400" dirty="0">
              <a:cs typeface="Arial" panose="020B0604020202020204" pitchFamily="34" charset="0"/>
            </a:endParaRPr>
          </a:p>
          <a:p>
            <a:r>
              <a:rPr lang="en-US" altLang="en-US" sz="2400" dirty="0"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3" name="Object 6"/>
              <p:cNvSpPr txBox="1"/>
              <p:nvPr/>
            </p:nvSpPr>
            <p:spPr bwMode="auto">
              <a:xfrm>
                <a:off x="134453" y="2543423"/>
                <a:ext cx="2009775" cy="990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583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453" y="2543423"/>
                <a:ext cx="2009775" cy="990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84" name="Object 3"/>
              <p:cNvSpPr txBox="1"/>
              <p:nvPr/>
            </p:nvSpPr>
            <p:spPr bwMode="auto">
              <a:xfrm>
                <a:off x="2917687" y="2479923"/>
                <a:ext cx="2439623" cy="105410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  <a:ex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58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7687" y="2479923"/>
                <a:ext cx="2439623" cy="1054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0000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86" name="Object 5"/>
              <p:cNvSpPr txBox="1"/>
              <p:nvPr/>
            </p:nvSpPr>
            <p:spPr bwMode="auto">
              <a:xfrm>
                <a:off x="5974762" y="2389052"/>
                <a:ext cx="2774950" cy="10541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586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4762" y="2389052"/>
                <a:ext cx="2774950" cy="10541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04800" y="3551919"/>
            <a:ext cx="14911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Up 7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(0, 7)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 x = 0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 y = 7 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x ≠ 0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y ≠ 7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F029772A-7162-471C-994A-6C91F9FB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6884" y="3675129"/>
            <a:ext cx="26212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VSF=5, right 2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(2, 0)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 x = 2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 y = 0 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x ≠ 2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y ≠ 0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B31369C4-86CF-4663-BD6D-A0F424246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514" y="3534023"/>
            <a:ext cx="27847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Reflect (x-axis),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     left 3, down 5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(-3, -5)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 x = -3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 y = -5 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x ≠ -3</a:t>
            </a:r>
          </a:p>
          <a:p>
            <a:pPr marL="457200" indent="-457200">
              <a:buAutoNum type="alphaLcParenBoth"/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y ≠ -5</a:t>
            </a:r>
          </a:p>
        </p:txBody>
      </p:sp>
    </p:spTree>
    <p:extLst>
      <p:ext uri="{BB962C8B-B14F-4D97-AF65-F5344CB8AC3E}">
        <p14:creationId xmlns:p14="http://schemas.microsoft.com/office/powerpoint/2010/main" val="42933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4038</TotalTime>
  <Words>960</Words>
  <Application>Microsoft Office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Equation</vt:lpstr>
      <vt:lpstr>PowerPoint Presentation</vt:lpstr>
      <vt:lpstr>PowerPoint Presentation</vt:lpstr>
      <vt:lpstr>Reciprocal Function</vt:lpstr>
      <vt:lpstr>Why is there a vertical asymptote?</vt:lpstr>
      <vt:lpstr>PowerPoint Presentation</vt:lpstr>
      <vt:lpstr>PowerPoint Presentation</vt:lpstr>
      <vt:lpstr>PowerPoint Presentation</vt:lpstr>
      <vt:lpstr>General Transformation Equation</vt:lpstr>
      <vt:lpstr>PowerPoint Presentation</vt:lpstr>
      <vt:lpstr> x = 3</vt:lpstr>
      <vt:lpstr> x = -4</vt:lpstr>
      <vt:lpstr>Another way to understand the horizontal asymptote:</vt:lpstr>
      <vt:lpstr>Set-Builder Notation: a way of writing an equation that also defines the input values to use.</vt:lpstr>
      <vt:lpstr>PowerPoint Presentation</vt:lpstr>
      <vt:lpstr>What is the equation of the graph?</vt:lpstr>
      <vt:lpstr>PowerPoint Presentation</vt:lpstr>
    </vt:vector>
  </TitlesOfParts>
  <Company>WSD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A-2 Part 2</dc:title>
  <dc:creator>User</dc:creator>
  <cp:lastModifiedBy>Jeffrey Long</cp:lastModifiedBy>
  <cp:revision>334</cp:revision>
  <cp:lastPrinted>2019-09-01T19:37:43Z</cp:lastPrinted>
  <dcterms:created xsi:type="dcterms:W3CDTF">2008-09-05T23:01:06Z</dcterms:created>
  <dcterms:modified xsi:type="dcterms:W3CDTF">2019-09-01T21:00:50Z</dcterms:modified>
</cp:coreProperties>
</file>